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5"/>
  </p:sldMasterIdLst>
  <p:notesMasterIdLst>
    <p:notesMasterId r:id="rId36"/>
  </p:notesMasterIdLst>
  <p:handoutMasterIdLst>
    <p:handoutMasterId r:id="rId37"/>
  </p:handoutMasterIdLst>
  <p:sldIdLst>
    <p:sldId id="256" r:id="rId6"/>
    <p:sldId id="262" r:id="rId7"/>
    <p:sldId id="285" r:id="rId8"/>
    <p:sldId id="290" r:id="rId9"/>
    <p:sldId id="309" r:id="rId10"/>
    <p:sldId id="275" r:id="rId11"/>
    <p:sldId id="292" r:id="rId12"/>
    <p:sldId id="294" r:id="rId13"/>
    <p:sldId id="276" r:id="rId14"/>
    <p:sldId id="277" r:id="rId15"/>
    <p:sldId id="301" r:id="rId16"/>
    <p:sldId id="300" r:id="rId17"/>
    <p:sldId id="303" r:id="rId18"/>
    <p:sldId id="302" r:id="rId19"/>
    <p:sldId id="304" r:id="rId20"/>
    <p:sldId id="306" r:id="rId21"/>
    <p:sldId id="307" r:id="rId22"/>
    <p:sldId id="293" r:id="rId23"/>
    <p:sldId id="310" r:id="rId24"/>
    <p:sldId id="311" r:id="rId25"/>
    <p:sldId id="312" r:id="rId26"/>
    <p:sldId id="287" r:id="rId27"/>
    <p:sldId id="288" r:id="rId28"/>
    <p:sldId id="289" r:id="rId29"/>
    <p:sldId id="314" r:id="rId30"/>
    <p:sldId id="315" r:id="rId31"/>
    <p:sldId id="274" r:id="rId32"/>
    <p:sldId id="317" r:id="rId33"/>
    <p:sldId id="258" r:id="rId34"/>
    <p:sldId id="318" r:id="rId35"/>
  </p:sldIdLst>
  <p:sldSz cx="12192000" cy="6858000"/>
  <p:notesSz cx="6797675" cy="9872663"/>
  <p:defaultTextStyle>
    <a:defPPr>
      <a:defRPr lang="de-DE"/>
    </a:defPPr>
    <a:lvl1pPr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MS PGothic" pitchFamily="34" charset="-128"/>
        <a:cs typeface="+mn-cs"/>
      </a:defRPr>
    </a:lvl5pPr>
    <a:lvl6pPr marL="2286000" algn="l" defTabSz="914400" rtl="0" eaLnBrk="1" latinLnBrk="0" hangingPunct="1">
      <a:defRPr sz="2400" kern="1200">
        <a:solidFill>
          <a:schemeClr val="tx1"/>
        </a:solidFill>
        <a:latin typeface="Calibri" pitchFamily="34" charset="0"/>
        <a:ea typeface="MS PGothic" pitchFamily="34" charset="-128"/>
        <a:cs typeface="+mn-cs"/>
      </a:defRPr>
    </a:lvl6pPr>
    <a:lvl7pPr marL="2743200" algn="l" defTabSz="914400" rtl="0" eaLnBrk="1" latinLnBrk="0" hangingPunct="1">
      <a:defRPr sz="2400" kern="1200">
        <a:solidFill>
          <a:schemeClr val="tx1"/>
        </a:solidFill>
        <a:latin typeface="Calibri" pitchFamily="34" charset="0"/>
        <a:ea typeface="MS PGothic" pitchFamily="34" charset="-128"/>
        <a:cs typeface="+mn-cs"/>
      </a:defRPr>
    </a:lvl7pPr>
    <a:lvl8pPr marL="3200400" algn="l" defTabSz="914400" rtl="0" eaLnBrk="1" latinLnBrk="0" hangingPunct="1">
      <a:defRPr sz="2400" kern="1200">
        <a:solidFill>
          <a:schemeClr val="tx1"/>
        </a:solidFill>
        <a:latin typeface="Calibri" pitchFamily="34" charset="0"/>
        <a:ea typeface="MS PGothic" pitchFamily="34" charset="-128"/>
        <a:cs typeface="+mn-cs"/>
      </a:defRPr>
    </a:lvl8pPr>
    <a:lvl9pPr marL="3657600" algn="l" defTabSz="914400" rtl="0" eaLnBrk="1" latinLnBrk="0" hangingPunct="1">
      <a:defRPr sz="2400"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7D91"/>
    <a:srgbClr val="455960"/>
    <a:srgbClr val="4A5B60"/>
    <a:srgbClr val="FAA500"/>
    <a:srgbClr val="697378"/>
    <a:srgbClr val="E78E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A397A-126E-489A-8868-52C73D40CDD3}" v="3" dt="2019-11-29T12:57:59.7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650" autoAdjust="0"/>
    <p:restoredTop sz="82413" autoAdjust="0"/>
  </p:normalViewPr>
  <p:slideViewPr>
    <p:cSldViewPr snapToGrid="0" snapToObjects="1" showGuides="1">
      <p:cViewPr varScale="1">
        <p:scale>
          <a:sx n="91" d="100"/>
          <a:sy n="91" d="100"/>
        </p:scale>
        <p:origin x="54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00"/>
    </p:cViewPr>
  </p:sorterViewPr>
  <p:notesViewPr>
    <p:cSldViewPr snapToGrid="0" snapToObjects="1" showGuides="1">
      <p:cViewPr varScale="1">
        <p:scale>
          <a:sx n="46" d="100"/>
          <a:sy n="46" d="100"/>
        </p:scale>
        <p:origin x="3054" y="54"/>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sz="quarter" idx="1"/>
          </p:nvPr>
        </p:nvSpPr>
        <p:spPr>
          <a:xfrm>
            <a:off x="3850443" y="0"/>
            <a:ext cx="2945659" cy="493633"/>
          </a:xfrm>
          <a:prstGeom prst="rect">
            <a:avLst/>
          </a:prstGeom>
        </p:spPr>
        <p:txBody>
          <a:bodyPr vert="horz" lIns="91440" tIns="45720" rIns="91440" bIns="45720" rtlCol="0"/>
          <a:lstStyle>
            <a:lvl1pPr algn="r">
              <a:defRPr sz="1200"/>
            </a:lvl1pPr>
          </a:lstStyle>
          <a:p>
            <a:fld id="{EFA0D184-D464-48E9-9CA0-A94E873F6C2C}" type="datetimeFigureOut">
              <a:rPr lang="de-CH" smtClean="0"/>
              <a:t>29.11.2019</a:t>
            </a:fld>
            <a:endParaRPr lang="de-CH"/>
          </a:p>
        </p:txBody>
      </p:sp>
      <p:sp>
        <p:nvSpPr>
          <p:cNvPr id="4" name="Fußzeilenplatzhalter 3"/>
          <p:cNvSpPr>
            <a:spLocks noGrp="1"/>
          </p:cNvSpPr>
          <p:nvPr>
            <p:ph type="ftr" sz="quarter" idx="2"/>
          </p:nvPr>
        </p:nvSpPr>
        <p:spPr>
          <a:xfrm>
            <a:off x="0" y="9377316"/>
            <a:ext cx="2945659" cy="493633"/>
          </a:xfrm>
          <a:prstGeom prst="rect">
            <a:avLst/>
          </a:prstGeom>
        </p:spPr>
        <p:txBody>
          <a:bodyPr vert="horz" lIns="91440" tIns="45720" rIns="91440" bIns="45720" rtlCol="0" anchor="b"/>
          <a:lstStyle>
            <a:lvl1pPr algn="l">
              <a:defRPr sz="1200"/>
            </a:lvl1pPr>
          </a:lstStyle>
          <a:p>
            <a:endParaRPr lang="de-CH"/>
          </a:p>
        </p:txBody>
      </p:sp>
      <p:sp>
        <p:nvSpPr>
          <p:cNvPr id="5" name="Foliennummernplatzhalter 4"/>
          <p:cNvSpPr>
            <a:spLocks noGrp="1"/>
          </p:cNvSpPr>
          <p:nvPr>
            <p:ph type="sldNum" sz="quarter" idx="3"/>
          </p:nvPr>
        </p:nvSpPr>
        <p:spPr>
          <a:xfrm>
            <a:off x="3850443" y="9377316"/>
            <a:ext cx="2945659" cy="493633"/>
          </a:xfrm>
          <a:prstGeom prst="rect">
            <a:avLst/>
          </a:prstGeom>
        </p:spPr>
        <p:txBody>
          <a:bodyPr vert="horz" lIns="91440" tIns="45720" rIns="91440" bIns="45720" rtlCol="0" anchor="b"/>
          <a:lstStyle>
            <a:lvl1pPr algn="r">
              <a:defRPr sz="1200"/>
            </a:lvl1pPr>
          </a:lstStyle>
          <a:p>
            <a:fld id="{5F377753-DB7C-4FA7-98FC-17681D88797A}" type="slidenum">
              <a:rPr lang="de-CH" smtClean="0"/>
              <a:t>‹Nr.›</a:t>
            </a:fld>
            <a:endParaRPr lang="de-CH"/>
          </a:p>
        </p:txBody>
      </p:sp>
    </p:spTree>
    <p:extLst>
      <p:ext uri="{BB962C8B-B14F-4D97-AF65-F5344CB8AC3E}">
        <p14:creationId xmlns:p14="http://schemas.microsoft.com/office/powerpoint/2010/main" val="1961596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5AF2B663-2BA9-4D7E-8201-5DE4109E1EDD}" type="datetimeFigureOut">
              <a:rPr lang="de-CH" smtClean="0"/>
              <a:t>29.11.2019</a:t>
            </a:fld>
            <a:endParaRPr lang="de-CH"/>
          </a:p>
        </p:txBody>
      </p:sp>
      <p:sp>
        <p:nvSpPr>
          <p:cNvPr id="4" name="Folienbildplatzhalter 3"/>
          <p:cNvSpPr>
            <a:spLocks noGrp="1" noRot="1" noChangeAspect="1"/>
          </p:cNvSpPr>
          <p:nvPr>
            <p:ph type="sldImg" idx="2"/>
          </p:nvPr>
        </p:nvSpPr>
        <p:spPr>
          <a:xfrm>
            <a:off x="107950" y="739775"/>
            <a:ext cx="6581775" cy="3703638"/>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37E44704-8E6D-4CF2-8CFA-A0F7BC751896}" type="slidenum">
              <a:rPr lang="de-CH" smtClean="0"/>
              <a:t>‹Nr.›</a:t>
            </a:fld>
            <a:endParaRPr lang="de-CH"/>
          </a:p>
        </p:txBody>
      </p:sp>
    </p:spTree>
    <p:extLst>
      <p:ext uri="{BB962C8B-B14F-4D97-AF65-F5344CB8AC3E}">
        <p14:creationId xmlns:p14="http://schemas.microsoft.com/office/powerpoint/2010/main" val="418899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r>
              <a:rPr lang="de-CH" sz="1200" kern="1200" dirty="0">
                <a:solidFill>
                  <a:schemeClr val="tx1"/>
                </a:solidFill>
                <a:effectLst/>
                <a:latin typeface="+mn-lt"/>
                <a:ea typeface="+mn-ea"/>
                <a:cs typeface="+mn-cs"/>
              </a:rPr>
              <a:t>Dein Input wäre daher quasi die „Aussensicht“ mit Definitionen, theoretischen Überlegungen, Herausforderungen und ev. </a:t>
            </a:r>
            <a:r>
              <a:rPr lang="de-CH" sz="1200" kern="1200" dirty="0" err="1">
                <a:solidFill>
                  <a:schemeClr val="tx1"/>
                </a:solidFill>
                <a:effectLst/>
                <a:latin typeface="+mn-lt"/>
                <a:ea typeface="+mn-ea"/>
                <a:cs typeface="+mn-cs"/>
              </a:rPr>
              <a:t>Tips</a:t>
            </a:r>
            <a:r>
              <a:rPr lang="de-CH" sz="1200" kern="1200" dirty="0">
                <a:solidFill>
                  <a:schemeClr val="tx1"/>
                </a:solidFill>
                <a:effectLst/>
                <a:latin typeface="+mn-lt"/>
                <a:ea typeface="+mn-ea"/>
                <a:cs typeface="+mn-cs"/>
              </a:rPr>
              <a:t> für die Praxis einer Gemeinde/Stadt. Was soll die Stadt tun? Was sollen </a:t>
            </a:r>
            <a:r>
              <a:rPr lang="de-CH" sz="1200" kern="1200" dirty="0" err="1">
                <a:solidFill>
                  <a:schemeClr val="tx1"/>
                </a:solidFill>
                <a:effectLst/>
                <a:latin typeface="+mn-lt"/>
                <a:ea typeface="+mn-ea"/>
                <a:cs typeface="+mn-cs"/>
              </a:rPr>
              <a:t>NPO’s</a:t>
            </a:r>
            <a:r>
              <a:rPr lang="de-CH" sz="1200" kern="1200" dirty="0">
                <a:solidFill>
                  <a:schemeClr val="tx1"/>
                </a:solidFill>
                <a:effectLst/>
                <a:latin typeface="+mn-lt"/>
                <a:ea typeface="+mn-ea"/>
                <a:cs typeface="+mn-cs"/>
              </a:rPr>
              <a:t> tun…?  Das sind selbstverständlich nur Ideen!</a:t>
            </a:r>
            <a:endParaRPr lang="de-DE" sz="1200" kern="1200" dirty="0">
              <a:solidFill>
                <a:schemeClr val="tx1"/>
              </a:solidFill>
              <a:effectLst/>
              <a:latin typeface="+mn-lt"/>
              <a:ea typeface="+mn-ea"/>
              <a:cs typeface="+mn-cs"/>
            </a:endParaRPr>
          </a:p>
          <a:p>
            <a:r>
              <a:rPr lang="de-CH" sz="1200" kern="1200" dirty="0">
                <a:solidFill>
                  <a:schemeClr val="tx1"/>
                </a:solidFill>
                <a:effectLst/>
                <a:latin typeface="+mn-lt"/>
                <a:ea typeface="+mn-ea"/>
                <a:cs typeface="+mn-cs"/>
              </a:rPr>
              <a:t>Im zweiten Teil würden dann Beispiele aus der Praxis vorgestellt. Am Schluss möchten wir so etwas wie ein Fazit ziehen. Eventuell in Form eines kleinen Podiums. Da hätten wir Dich als unabhängigen Experten natürlich gerne dabei.  </a:t>
            </a:r>
            <a:endParaRPr lang="de-DE" sz="1200" kern="1200" dirty="0">
              <a:solidFill>
                <a:schemeClr val="tx1"/>
              </a:solidFill>
              <a:effectLst/>
              <a:latin typeface="+mn-lt"/>
              <a:ea typeface="+mn-ea"/>
              <a:cs typeface="+mn-cs"/>
            </a:endParaRPr>
          </a:p>
          <a:p>
            <a:endParaRPr lang="de-CH" dirty="0"/>
          </a:p>
        </p:txBody>
      </p:sp>
      <p:sp>
        <p:nvSpPr>
          <p:cNvPr id="4" name="Foliennummernplatzhalter 3"/>
          <p:cNvSpPr>
            <a:spLocks noGrp="1"/>
          </p:cNvSpPr>
          <p:nvPr>
            <p:ph type="sldNum" sz="quarter" idx="10"/>
          </p:nvPr>
        </p:nvSpPr>
        <p:spPr/>
        <p:txBody>
          <a:bodyPr/>
          <a:lstStyle/>
          <a:p>
            <a:fld id="{37E44704-8E6D-4CF2-8CFA-A0F7BC751896}" type="slidenum">
              <a:rPr lang="de-CH" smtClean="0"/>
              <a:t>1</a:t>
            </a:fld>
            <a:endParaRPr lang="de-CH"/>
          </a:p>
        </p:txBody>
      </p:sp>
    </p:spTree>
    <p:extLst>
      <p:ext uri="{BB962C8B-B14F-4D97-AF65-F5344CB8AC3E}">
        <p14:creationId xmlns:p14="http://schemas.microsoft.com/office/powerpoint/2010/main" val="2027060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r>
              <a:rPr lang="de-CH" dirty="0"/>
              <a:t>Teilhabe so sehen wir wird als eine Gestaltungsaufgabe beschrieben. Wie wir bereits festgestellt haben, sind damit einerseits die älteren Menschen selbst angesprochen. Doch alles soll nun auch nicht Ihnen überlassen bleiben: viel mehr ist auch die Alterspolitik gefordert. Denn eine umfassende </a:t>
            </a:r>
            <a:r>
              <a:rPr lang="de-CH" dirty="0" err="1"/>
              <a:t>altesPolitik</a:t>
            </a:r>
            <a:r>
              <a:rPr lang="de-CH" dirty="0"/>
              <a:t> leistet mehr als alte Menschen im Falle von Krankheit und Gebrechlichkeit zu </a:t>
            </a:r>
            <a:r>
              <a:rPr lang="de-CH" dirty="0" err="1"/>
              <a:t>versorgen.Hier</a:t>
            </a:r>
            <a:r>
              <a:rPr lang="de-CH" dirty="0"/>
              <a:t> ist viel mehr die Aufgabe anheimgestellt, die optimalen Rahmenbedingungen für Teilhabe aller Altersgruppen in der Gesellschaft zu schaffen. In diesem Zusammenhang gewinnt nun ein weiterer Begriff an Bedeutung es handelt sich dabei um die Sozialraumorientierung. die Sozialraumorientierung beschreibt eine Herangehensweise, bei der der Mensch als Eingebettet in eine räumlich materiell konstruierte Umwelt einerseits und andererseits als ein in sozialen Zusammenhängen lebender verstanden wird. Besonders bedeutsam ist nun, dass die eminent wichtigen sozialen Kontakten nur dann gepflegt werden können, wenn sie nicht durch die räumlich bestehende Umwelt behindert werden. Hier erkennen wir also, dass soziale Teilhabe an Voraussetzungen gebunden ist. Und eine ganz wesentliche Voraussetzung ist, dass Wohnumgebung Quartier Dorf die soziale Teilhabe ermöglichen ja vielleicht sogar fördern. insbesondere die sozialen Kontakte, sind nachgewiesenermaßen von größter Bedeutung für das subjektive Wohlbefinden </a:t>
            </a:r>
            <a:r>
              <a:rPr lang="de-CH" dirty="0" err="1"/>
              <a:t>Wohlbefinden</a:t>
            </a:r>
            <a:r>
              <a:rPr lang="de-CH" dirty="0"/>
              <a:t> ältere Menschen.</a:t>
            </a:r>
            <a:endParaRPr lang="de-DE" dirty="0"/>
          </a:p>
        </p:txBody>
      </p:sp>
      <p:sp>
        <p:nvSpPr>
          <p:cNvPr id="4" name="Foliennummernplatzhalter 3"/>
          <p:cNvSpPr>
            <a:spLocks noGrp="1"/>
          </p:cNvSpPr>
          <p:nvPr>
            <p:ph type="sldNum" sz="quarter" idx="5"/>
          </p:nvPr>
        </p:nvSpPr>
        <p:spPr/>
        <p:txBody>
          <a:bodyPr/>
          <a:lstStyle/>
          <a:p>
            <a:fld id="{37E44704-8E6D-4CF2-8CFA-A0F7BC751896}" type="slidenum">
              <a:rPr lang="de-CH" smtClean="0"/>
              <a:t>12</a:t>
            </a:fld>
            <a:endParaRPr lang="de-CH"/>
          </a:p>
        </p:txBody>
      </p:sp>
    </p:spTree>
    <p:extLst>
      <p:ext uri="{BB962C8B-B14F-4D97-AF65-F5344CB8AC3E}">
        <p14:creationId xmlns:p14="http://schemas.microsoft.com/office/powerpoint/2010/main" val="2763655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r>
              <a:rPr lang="de-CH" dirty="0" err="1"/>
              <a:t>Urie</a:t>
            </a:r>
            <a:r>
              <a:rPr lang="de-CH" dirty="0"/>
              <a:t> Bronfenbrenner </a:t>
            </a:r>
          </a:p>
          <a:p>
            <a:r>
              <a:rPr lang="de-CH" dirty="0"/>
              <a:t>Die Ökologie der menschlich</a:t>
            </a:r>
          </a:p>
          <a:p>
            <a:r>
              <a:rPr lang="de-CH" dirty="0"/>
              <a:t>en Entwicklung</a:t>
            </a:r>
          </a:p>
          <a:p>
            <a:endParaRPr lang="de-DE" dirty="0"/>
          </a:p>
        </p:txBody>
      </p:sp>
      <p:sp>
        <p:nvSpPr>
          <p:cNvPr id="4" name="Foliennummernplatzhalter 3"/>
          <p:cNvSpPr>
            <a:spLocks noGrp="1"/>
          </p:cNvSpPr>
          <p:nvPr>
            <p:ph type="sldNum" sz="quarter" idx="5"/>
          </p:nvPr>
        </p:nvSpPr>
        <p:spPr/>
        <p:txBody>
          <a:bodyPr/>
          <a:lstStyle/>
          <a:p>
            <a:fld id="{37E44704-8E6D-4CF2-8CFA-A0F7BC751896}" type="slidenum">
              <a:rPr lang="de-CH" smtClean="0"/>
              <a:t>14</a:t>
            </a:fld>
            <a:endParaRPr lang="de-CH"/>
          </a:p>
        </p:txBody>
      </p:sp>
    </p:spTree>
    <p:extLst>
      <p:ext uri="{BB962C8B-B14F-4D97-AF65-F5344CB8AC3E}">
        <p14:creationId xmlns:p14="http://schemas.microsoft.com/office/powerpoint/2010/main" val="1486386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dirty="0"/>
              <a:t>Wohnstrukturen die nachbarschaftliche Kontakte in ungezwungene Art und Weise ermöglichen, sind deshalb sehr attraktiv. Selbstredend ergibt sich aus dem Postulat der Sozial Raumstruktur auch die Anforderung den Zugang zur zentralen Dienstleistungen des täglichen Lebens zu gewährleisten. Sei es dass diese Dienstleistungen in bequemer geht Distanz zu erreichen sind Oder dass die Anbindung an öffentliche Verkehrsmittel vorhanden ist. ach diese Gedanken lassen sich zusammenfassen: soziale Teilhabe ist eng verbunden mit dem Konzept der Sozialraumorientierung. Dieses besagt, dass soziale Teilhabe nicht unabhängig von räumlichen Strukturen gedacht werden kann. Sie findet in diesen Strukturen Stadt wird durch sie gleichsam Gefördert ermöglicht oder eben erschwert.</a:t>
            </a:r>
          </a:p>
          <a:p>
            <a:endParaRPr lang="de-DE" dirty="0"/>
          </a:p>
        </p:txBody>
      </p:sp>
      <p:sp>
        <p:nvSpPr>
          <p:cNvPr id="4" name="Foliennummernplatzhalter 3"/>
          <p:cNvSpPr>
            <a:spLocks noGrp="1"/>
          </p:cNvSpPr>
          <p:nvPr>
            <p:ph type="sldNum" sz="quarter" idx="5"/>
          </p:nvPr>
        </p:nvSpPr>
        <p:spPr/>
        <p:txBody>
          <a:bodyPr/>
          <a:lstStyle/>
          <a:p>
            <a:fld id="{37E44704-8E6D-4CF2-8CFA-A0F7BC751896}" type="slidenum">
              <a:rPr lang="de-CH" smtClean="0"/>
              <a:t>15</a:t>
            </a:fld>
            <a:endParaRPr lang="de-CH"/>
          </a:p>
        </p:txBody>
      </p:sp>
    </p:spTree>
    <p:extLst>
      <p:ext uri="{BB962C8B-B14F-4D97-AF65-F5344CB8AC3E}">
        <p14:creationId xmlns:p14="http://schemas.microsoft.com/office/powerpoint/2010/main" val="1707347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pPr defTabSz="918972">
              <a:defRPr/>
            </a:pPr>
            <a:r>
              <a:rPr lang="de-CH" dirty="0"/>
              <a:t>Lange Lebenserwartung ist ein Mittelwert, um den die realen individuellen Lebensdauern streuen</a:t>
            </a:r>
          </a:p>
          <a:p>
            <a:pPr defTabSz="918972">
              <a:defRPr/>
            </a:pPr>
            <a:endParaRPr lang="de-CH" dirty="0"/>
          </a:p>
          <a:p>
            <a:pPr defTabSz="918972">
              <a:defRPr/>
            </a:pPr>
            <a:r>
              <a:rPr lang="de-CH" dirty="0"/>
              <a:t>Verdrängung der Tatsache, dass Krankheit, Abbau, Verlust und Tod eben tatsächlich auch Teil des Lebens eines alten Menschen sind, wenn auch zu unterschiedlichen Zeitpunkten</a:t>
            </a:r>
          </a:p>
          <a:p>
            <a:pPr defTabSz="918972">
              <a:defRPr/>
            </a:pPr>
            <a:endParaRPr lang="de-CH" dirty="0"/>
          </a:p>
          <a:p>
            <a:endParaRPr lang="de-CH" dirty="0"/>
          </a:p>
        </p:txBody>
      </p:sp>
      <p:sp>
        <p:nvSpPr>
          <p:cNvPr id="4" name="Foliennummernplatzhalter 3"/>
          <p:cNvSpPr>
            <a:spLocks noGrp="1"/>
          </p:cNvSpPr>
          <p:nvPr>
            <p:ph type="sldNum" sz="quarter" idx="10"/>
          </p:nvPr>
        </p:nvSpPr>
        <p:spPr/>
        <p:txBody>
          <a:bodyPr/>
          <a:lstStyle/>
          <a:p>
            <a:fld id="{37E44704-8E6D-4CF2-8CFA-A0F7BC751896}" type="slidenum">
              <a:rPr lang="de-CH" smtClean="0"/>
              <a:t>18</a:t>
            </a:fld>
            <a:endParaRPr lang="de-CH"/>
          </a:p>
        </p:txBody>
      </p:sp>
    </p:spTree>
    <p:extLst>
      <p:ext uri="{BB962C8B-B14F-4D97-AF65-F5344CB8AC3E}">
        <p14:creationId xmlns:p14="http://schemas.microsoft.com/office/powerpoint/2010/main" val="12860766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739775"/>
            <a:ext cx="6581775" cy="3703638"/>
          </a:xfrm>
        </p:spPr>
      </p:sp>
      <p:sp>
        <p:nvSpPr>
          <p:cNvPr id="3" name="Notes Placeholder 2"/>
          <p:cNvSpPr>
            <a:spLocks noGrp="1"/>
          </p:cNvSpPr>
          <p:nvPr>
            <p:ph type="body" idx="1"/>
          </p:nvPr>
        </p:nvSpPr>
        <p:spPr/>
        <p:txBody>
          <a:bodyPr/>
          <a:lstStyle/>
          <a:p>
            <a:r>
              <a:rPr lang="de-CH" sz="1200" b="0" i="0" u="none" strike="noStrike" kern="1200" baseline="0" dirty="0">
                <a:solidFill>
                  <a:schemeClr val="tx1"/>
                </a:solidFill>
                <a:latin typeface="+mn-lt"/>
                <a:ea typeface="+mn-ea"/>
                <a:cs typeface="+mn-cs"/>
              </a:rPr>
              <a:t>60 % der befragten Personen gaben an, das Internet zu nutzen, und 40 % gaben an, das Internet nicht</a:t>
            </a:r>
          </a:p>
          <a:p>
            <a:r>
              <a:rPr lang="de-CH" sz="1200" b="0" i="0" u="none" strike="noStrike" kern="1200" baseline="0" dirty="0">
                <a:solidFill>
                  <a:schemeClr val="tx1"/>
                </a:solidFill>
                <a:latin typeface="+mn-lt"/>
                <a:ea typeface="+mn-ea"/>
                <a:cs typeface="+mn-cs"/>
              </a:rPr>
              <a:t>zu nutzen. Dies bedeutet einen starken Anstieg von 47 % zur ersten Erhebung 2009. Die Onliner und</a:t>
            </a:r>
          </a:p>
          <a:p>
            <a:r>
              <a:rPr lang="de-CH" sz="1200" b="0" i="0" u="none" strike="noStrike" kern="1200" baseline="0" dirty="0">
                <a:solidFill>
                  <a:schemeClr val="tx1"/>
                </a:solidFill>
                <a:latin typeface="+mn-lt"/>
                <a:ea typeface="+mn-ea"/>
                <a:cs typeface="+mn-cs"/>
              </a:rPr>
              <a:t>die Offliner unterscheiden sich statistisch bedeutsam hinsichtlich folgender soziodemografischer</a:t>
            </a:r>
          </a:p>
          <a:p>
            <a:r>
              <a:rPr lang="de-CH" sz="1200" b="0" i="0" u="none" strike="noStrike" kern="1200" baseline="0" dirty="0">
                <a:solidFill>
                  <a:schemeClr val="tx1"/>
                </a:solidFill>
                <a:latin typeface="+mn-lt"/>
                <a:ea typeface="+mn-ea"/>
                <a:cs typeface="+mn-cs"/>
              </a:rPr>
              <a:t>Merkmale: Alter, Bildung, Einkommen und teilweise Geschlecht. Neben diesen Merkmalen ist es vor</a:t>
            </a:r>
          </a:p>
          <a:p>
            <a:r>
              <a:rPr lang="de-CH" sz="1200" b="0" i="0" u="none" strike="noStrike" kern="1200" baseline="0" dirty="0">
                <a:solidFill>
                  <a:schemeClr val="tx1"/>
                </a:solidFill>
                <a:latin typeface="+mn-lt"/>
                <a:ea typeface="+mn-ea"/>
                <a:cs typeface="+mn-cs"/>
              </a:rPr>
              <a:t>allem die eigene Technikbiographie, die Technikaffinität und der Computerbesitz, der die Internetnutzung</a:t>
            </a:r>
          </a:p>
          <a:p>
            <a:r>
              <a:rPr lang="de-CH" sz="1200" b="0" i="0" u="none" strike="noStrike" kern="1200" baseline="0" dirty="0">
                <a:solidFill>
                  <a:schemeClr val="tx1"/>
                </a:solidFill>
                <a:latin typeface="+mn-lt"/>
                <a:ea typeface="+mn-ea"/>
                <a:cs typeface="+mn-cs"/>
              </a:rPr>
              <a:t>bedingt. </a:t>
            </a:r>
            <a:r>
              <a:rPr lang="de-CH" sz="1200" b="0" i="0" u="none" strike="noStrike" kern="1200" baseline="0" dirty="0" err="1">
                <a:solidFill>
                  <a:schemeClr val="tx1"/>
                </a:solidFill>
                <a:latin typeface="+mn-lt"/>
                <a:ea typeface="+mn-ea"/>
                <a:cs typeface="+mn-cs"/>
              </a:rPr>
              <a:t>Darüberhinaus</a:t>
            </a:r>
            <a:r>
              <a:rPr lang="de-CH" sz="1200" b="0" i="0" u="none" strike="noStrike" kern="1200" baseline="0" dirty="0">
                <a:solidFill>
                  <a:schemeClr val="tx1"/>
                </a:solidFill>
                <a:latin typeface="+mn-lt"/>
                <a:ea typeface="+mn-ea"/>
                <a:cs typeface="+mn-cs"/>
              </a:rPr>
              <a:t> haben sich die empfundene Nützlichkeit, die positive Einstellung</a:t>
            </a:r>
          </a:p>
          <a:p>
            <a:r>
              <a:rPr lang="de-CH" sz="1200" b="0" i="0" u="none" strike="noStrike" kern="1200" baseline="0" dirty="0">
                <a:solidFill>
                  <a:schemeClr val="tx1"/>
                </a:solidFill>
                <a:latin typeface="+mn-lt"/>
                <a:ea typeface="+mn-ea"/>
                <a:cs typeface="+mn-cs"/>
              </a:rPr>
              <a:t>zum Internet und die empfundene Leichtigkeit der Internetnutzung als wichtige Erklärungsfaktoren</a:t>
            </a:r>
          </a:p>
          <a:p>
            <a:r>
              <a:rPr lang="de-CH" sz="1200" b="0" i="0" u="none" strike="noStrike" kern="1200" baseline="0" dirty="0">
                <a:solidFill>
                  <a:schemeClr val="tx1"/>
                </a:solidFill>
                <a:latin typeface="+mn-lt"/>
                <a:ea typeface="+mn-ea"/>
                <a:cs typeface="+mn-cs"/>
              </a:rPr>
              <a:t>herausgestellt. Demzufolge nutzt eine Person eher das Internet, wenn sie einen Nutzengewinn darin</a:t>
            </a:r>
          </a:p>
          <a:p>
            <a:r>
              <a:rPr lang="de-CH" sz="1200" b="0" i="0" u="none" strike="noStrike" kern="1200" baseline="0" dirty="0">
                <a:solidFill>
                  <a:schemeClr val="tx1"/>
                </a:solidFill>
                <a:latin typeface="+mn-lt"/>
                <a:ea typeface="+mn-ea"/>
                <a:cs typeface="+mn-cs"/>
              </a:rPr>
              <a:t>sieht, positiv dem „Neuen“ gegenüber steht und die Nutzung geringe Hindernisse aufweist.</a:t>
            </a:r>
          </a:p>
          <a:p>
            <a:r>
              <a:rPr lang="de-CH" sz="1200" b="0" i="0" u="none" strike="noStrike" kern="1200" baseline="0" dirty="0">
                <a:solidFill>
                  <a:schemeClr val="tx1"/>
                </a:solidFill>
                <a:latin typeface="+mn-lt"/>
                <a:ea typeface="+mn-ea"/>
                <a:cs typeface="+mn-cs"/>
              </a:rPr>
              <a:t>Innerhalb der aktuellen Befragungsstudie konnte erstmals auch die Nutzung von Smartphones und</a:t>
            </a:r>
          </a:p>
          <a:p>
            <a:r>
              <a:rPr lang="de-CH" sz="1200" b="0" i="0" u="none" strike="noStrike" kern="1200" baseline="0" dirty="0">
                <a:solidFill>
                  <a:schemeClr val="tx1"/>
                </a:solidFill>
                <a:latin typeface="+mn-lt"/>
                <a:ea typeface="+mn-ea"/>
                <a:cs typeface="+mn-cs"/>
              </a:rPr>
              <a:t>Tablet-Computern sowie die Verwendung des mobilen Internets erforscht werden. 1/3 der befragten</a:t>
            </a:r>
          </a:p>
          <a:p>
            <a:r>
              <a:rPr lang="de-CH" sz="1200" b="0" i="0" u="none" strike="noStrike" kern="1200" baseline="0" dirty="0">
                <a:solidFill>
                  <a:schemeClr val="tx1"/>
                </a:solidFill>
                <a:latin typeface="+mn-lt"/>
                <a:ea typeface="+mn-ea"/>
                <a:cs typeface="+mn-cs"/>
              </a:rPr>
              <a:t>Personen besitzen ein solches mobiles Gerät und nutzen dies auch für das mobile Internet. Die Personen,</a:t>
            </a:r>
          </a:p>
          <a:p>
            <a:r>
              <a:rPr lang="de-CH" sz="1200" b="0" i="0" u="none" strike="noStrike" kern="1200" baseline="0" dirty="0">
                <a:solidFill>
                  <a:schemeClr val="tx1"/>
                </a:solidFill>
                <a:latin typeface="+mn-lt"/>
                <a:ea typeface="+mn-ea"/>
                <a:cs typeface="+mn-cs"/>
              </a:rPr>
              <a:t>welche das mobile Internet nutzen, gehören hauptsächlich der Gruppe der „Intensivnutzer“ an,</a:t>
            </a:r>
          </a:p>
          <a:p>
            <a:r>
              <a:rPr lang="de-CH" sz="1200" b="0" i="0" u="none" strike="noStrike" kern="1200" baseline="0" dirty="0">
                <a:solidFill>
                  <a:schemeClr val="tx1"/>
                </a:solidFill>
                <a:latin typeface="+mn-lt"/>
                <a:ea typeface="+mn-ea"/>
                <a:cs typeface="+mn-cs"/>
              </a:rPr>
              <a:t>dies bedeutet, sie nutzen nicht nur den klassischen Computer fast täglich, sondern auch die mobilen</a:t>
            </a:r>
          </a:p>
          <a:p>
            <a:r>
              <a:rPr lang="de-CH" sz="1200" b="0" i="0" u="none" strike="noStrike" kern="1200" baseline="0" dirty="0">
                <a:solidFill>
                  <a:schemeClr val="tx1"/>
                </a:solidFill>
                <a:latin typeface="+mn-lt"/>
                <a:ea typeface="+mn-ea"/>
                <a:cs typeface="+mn-cs"/>
              </a:rPr>
              <a:t>Endgeräte, um damit ins Internet zu gehen. Bei der mobilen Internetnutzung spielt vor allem der</a:t>
            </a:r>
          </a:p>
          <a:p>
            <a:r>
              <a:rPr lang="de-CH" sz="1200" b="0" i="0" u="none" strike="noStrike" kern="1200" baseline="0" dirty="0">
                <a:solidFill>
                  <a:schemeClr val="tx1"/>
                </a:solidFill>
                <a:latin typeface="+mn-lt"/>
                <a:ea typeface="+mn-ea"/>
                <a:cs typeface="+mn-cs"/>
              </a:rPr>
              <a:t>proximale Nutzen und die Technikaffinität für die Erklärung der Nutzung eine Rolle.</a:t>
            </a:r>
          </a:p>
          <a:p>
            <a:r>
              <a:rPr lang="de-CH" sz="1200" b="0" i="0" u="none" strike="noStrike" kern="1200" baseline="0" dirty="0">
                <a:solidFill>
                  <a:schemeClr val="tx1"/>
                </a:solidFill>
                <a:latin typeface="+mn-lt"/>
                <a:ea typeface="+mn-ea"/>
                <a:cs typeface="+mn-cs"/>
              </a:rPr>
              <a:t>Die Befragungsstudie konnte auch zeigen, dass das Internet für einige der Onliner ein wichtiger Bestandteil</a:t>
            </a:r>
          </a:p>
          <a:p>
            <a:r>
              <a:rPr lang="de-CH" sz="1200" b="0" i="0" u="none" strike="noStrike" kern="1200" baseline="0" dirty="0">
                <a:solidFill>
                  <a:schemeClr val="tx1"/>
                </a:solidFill>
                <a:latin typeface="+mn-lt"/>
                <a:ea typeface="+mn-ea"/>
                <a:cs typeface="+mn-cs"/>
              </a:rPr>
              <a:t>für die Alltagsbewältigung ist. Sie sehen das Internet als Ressource, um im Alter länger selbständig</a:t>
            </a:r>
          </a:p>
          <a:p>
            <a:r>
              <a:rPr lang="de-DE" sz="1200" b="0" i="0" u="none" strike="noStrike" kern="1200" baseline="0" dirty="0">
                <a:solidFill>
                  <a:schemeClr val="tx1"/>
                </a:solidFill>
                <a:latin typeface="+mn-lt"/>
                <a:ea typeface="+mn-ea"/>
                <a:cs typeface="+mn-cs"/>
              </a:rPr>
              <a:t>zu leben.</a:t>
            </a:r>
            <a:endParaRPr lang="de-DE" dirty="0"/>
          </a:p>
        </p:txBody>
      </p:sp>
      <p:sp>
        <p:nvSpPr>
          <p:cNvPr id="4" name="Slide Number Placeholder 3"/>
          <p:cNvSpPr>
            <a:spLocks noGrp="1"/>
          </p:cNvSpPr>
          <p:nvPr>
            <p:ph type="sldNum" sz="quarter" idx="5"/>
          </p:nvPr>
        </p:nvSpPr>
        <p:spPr/>
        <p:txBody>
          <a:bodyPr/>
          <a:lstStyle/>
          <a:p>
            <a:fld id="{37E44704-8E6D-4CF2-8CFA-A0F7BC751896}" type="slidenum">
              <a:rPr lang="de-CH" smtClean="0"/>
              <a:t>22</a:t>
            </a:fld>
            <a:endParaRPr lang="de-CH"/>
          </a:p>
        </p:txBody>
      </p:sp>
    </p:spTree>
    <p:extLst>
      <p:ext uri="{BB962C8B-B14F-4D97-AF65-F5344CB8AC3E}">
        <p14:creationId xmlns:p14="http://schemas.microsoft.com/office/powerpoint/2010/main" val="539458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7E44704-8E6D-4CF2-8CFA-A0F7BC751896}" type="slidenum">
              <a:rPr lang="de-CH" smtClean="0"/>
              <a:t>23</a:t>
            </a:fld>
            <a:endParaRPr lang="de-CH"/>
          </a:p>
        </p:txBody>
      </p:sp>
    </p:spTree>
    <p:extLst>
      <p:ext uri="{BB962C8B-B14F-4D97-AF65-F5344CB8AC3E}">
        <p14:creationId xmlns:p14="http://schemas.microsoft.com/office/powerpoint/2010/main" val="2485693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739775"/>
            <a:ext cx="6581775" cy="3703638"/>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Older adults are much more likely to consider adopting a technology if they perceive that it is of value to them and will positively impact their lives. (</a:t>
            </a:r>
            <a:r>
              <a:rPr lang="en-US" dirty="0" err="1"/>
              <a:t>Berkowsky</a:t>
            </a:r>
            <a:r>
              <a:rPr lang="en-US" dirty="0"/>
              <a:t> et al., 2018)</a:t>
            </a:r>
            <a:endParaRPr lang="de-CH" dirty="0"/>
          </a:p>
          <a:p>
            <a:endParaRPr lang="de-DE" dirty="0"/>
          </a:p>
        </p:txBody>
      </p:sp>
      <p:sp>
        <p:nvSpPr>
          <p:cNvPr id="4" name="Slide Number Placeholder 3"/>
          <p:cNvSpPr>
            <a:spLocks noGrp="1"/>
          </p:cNvSpPr>
          <p:nvPr>
            <p:ph type="sldNum" sz="quarter" idx="5"/>
          </p:nvPr>
        </p:nvSpPr>
        <p:spPr/>
        <p:txBody>
          <a:bodyPr/>
          <a:lstStyle/>
          <a:p>
            <a:fld id="{37E44704-8E6D-4CF2-8CFA-A0F7BC751896}" type="slidenum">
              <a:rPr lang="de-CH" smtClean="0"/>
              <a:t>25</a:t>
            </a:fld>
            <a:endParaRPr lang="de-CH"/>
          </a:p>
        </p:txBody>
      </p:sp>
    </p:spTree>
    <p:extLst>
      <p:ext uri="{BB962C8B-B14F-4D97-AF65-F5344CB8AC3E}">
        <p14:creationId xmlns:p14="http://schemas.microsoft.com/office/powerpoint/2010/main" val="3565395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7E44704-8E6D-4CF2-8CFA-A0F7BC751896}" type="slidenum">
              <a:rPr lang="de-CH" smtClean="0"/>
              <a:t>30</a:t>
            </a:fld>
            <a:endParaRPr lang="de-CH"/>
          </a:p>
        </p:txBody>
      </p:sp>
    </p:spTree>
    <p:extLst>
      <p:ext uri="{BB962C8B-B14F-4D97-AF65-F5344CB8AC3E}">
        <p14:creationId xmlns:p14="http://schemas.microsoft.com/office/powerpoint/2010/main" val="1745348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endParaRPr lang="de-CH" dirty="0"/>
          </a:p>
          <a:p>
            <a:endParaRPr lang="de-CH" dirty="0"/>
          </a:p>
          <a:p>
            <a:r>
              <a:rPr lang="de-CH" dirty="0"/>
              <a:t>Interessanterweise beschreibt der Begriff der Teil habe gleichzeitig auch treffend eine Veränderung in der Gerontologie </a:t>
            </a:r>
            <a:r>
              <a:rPr lang="de-CH" dirty="0" err="1"/>
              <a:t>chen</a:t>
            </a:r>
            <a:r>
              <a:rPr lang="de-CH" dirty="0"/>
              <a:t> Forschung. In dieser nimmt die aktive Partizipation der älteren Menschen eine zunehmend wichtige Rolle ein. Mittlerweile ist es gerade zu verpönt lediglich über ältere Menschen zu forschen oft wird dazu auch das wert bevor </a:t>
            </a:r>
            <a:r>
              <a:rPr lang="de-CH" dirty="0" err="1"/>
              <a:t>chen</a:t>
            </a:r>
            <a:r>
              <a:rPr lang="de-CH" dirty="0"/>
              <a:t> verwendet. Vielmehr geht es darum die älteren Menschen als Experten ihrer eigenen Anliegen in Forschungsprojekte einzubinden und zwar als gleichberechtigte Akteurin in einem transdisziplinäre Forschungsprozess.</a:t>
            </a:r>
          </a:p>
          <a:p>
            <a:r>
              <a:rPr lang="de-CH" dirty="0"/>
              <a:t>Man könnte hier gewissermaßen von einer reflexiven Gerontologie sprechen. Also von einer Gerontologie, die sich selber hinterfragt und ihre bisherigen Methoden in Zweifel zieht.</a:t>
            </a:r>
          </a:p>
          <a:p>
            <a:r>
              <a:rPr lang="de-CH" dirty="0"/>
              <a:t>Dies meine ich ist der Kontext, in welch in welchen wir das Thema der sozialen Teilhabe ein Betten können.</a:t>
            </a:r>
          </a:p>
          <a:p>
            <a:r>
              <a:rPr lang="de-CH" dirty="0"/>
              <a:t>Ich fasse zusammen Teilhabe ist weit mehr als Teilnahme, sie bezeichnet viel mehr eine aktiv gestalten der Einflussnahme auf die Umwelt. Dies ist im </a:t>
            </a:r>
            <a:r>
              <a:rPr lang="de-CH" dirty="0" err="1"/>
              <a:t>grundelogischen</a:t>
            </a:r>
            <a:r>
              <a:rPr lang="de-CH" dirty="0"/>
              <a:t> Kontext aktuell besonders relevant da sich die </a:t>
            </a:r>
            <a:r>
              <a:rPr lang="de-CH" dirty="0" err="1"/>
              <a:t>GerontologieIn</a:t>
            </a:r>
            <a:r>
              <a:rPr lang="de-CH" dirty="0"/>
              <a:t> einer Phase der kritischen Selbstreflektion befindet, und das Paradigma der partizipativen und transdisziplinäre Forschung zunehmend die Oberhand gewinnt.</a:t>
            </a:r>
          </a:p>
          <a:p>
            <a:r>
              <a:rPr lang="de-CH" dirty="0"/>
              <a:t>Über einen Punkt habe ich allerdings noch nicht gesprochen: er ist aber ein entscheidender Punkt. Bei den älteren Menschen handelt es sich um eine sehr heterogene vielfältige Zielgruppe. Ältere Menschen haben oft stark divergierenden Lebensläufe hinter sich und unterscheiden sich entsprechend stark voneinander. Hinzukommt, dass soziale und gesellschaftliche Wirkfaktoren wie Arbeit Elternschaft, Welche eine gewisse harmonisierende Wirkung ausüben, im Alter wegfallen, so dass Freiheitsgrade in der Lebensgestaltung zu nehmen. Schließlich sei auch noch daran erinnert, dass die Lebensphase alter heute und 30 Jahre umfasst. Hochaltrige </a:t>
            </a:r>
            <a:r>
              <a:rPr lang="de-CH" dirty="0" err="1"/>
              <a:t>menschen</a:t>
            </a:r>
            <a:r>
              <a:rPr lang="de-CH" dirty="0"/>
              <a:t> sind nun aber kaum mit Menschen anfangs des Rentenalters zu vergleichen. Wenn wir also von älteren Menschen sprechen, ist es notwendig, dass wir unsere Zielgruppen näher beschreiben. Den kursiv die älteren Menschen gibt es nicht. Dies ist zweifellos auch ein wichtiger Hinweis an alle Norm Prophet Organisationen im Altersbereich. Wen wollen Sie mit ihren Angeboten und Dienstleistungen tatsächlich </a:t>
            </a:r>
            <a:r>
              <a:rPr lang="de-CH" dirty="0" err="1"/>
              <a:t>erreichen?Der</a:t>
            </a:r>
            <a:r>
              <a:rPr lang="de-CH" dirty="0"/>
              <a:t> hohe Anspruch an eine gelingende Alterspolitik ist es aber eben genau, allen Mitgliedern dieser sehr heterogenen Gruppe älterer Menschen die soziale Teilhabe zu ermöglichen. Und hier liegt mir insbesondere auch die Gruppe der sehr alten Menschen am Herzen. Auch sie haben ein Recht auf soziale Teilhabe. Diese mag sich anders gestalten als diejenige von 65-jährigen Personen, doch sollten wir uns die Mühe machen die Gestaltungspotenziale hoch alt Regen Menschen ernsthaft Ein zu beziehen.</a:t>
            </a:r>
          </a:p>
          <a:p>
            <a:r>
              <a:rPr lang="de-CH" dirty="0"/>
              <a:t>In unserem Institut an der Berner Fachhochschule haben wir einen Themenschwerpunkt, der sich mit der Altersarbeit im kommunalen Sozial Raum auseinandersetzt. Wir sind klar der Auffassung, dass die Altersarbeit auf Gemeindeebene von besonderer Bedeutung ist. Doch gerade auch für kleinere Gemeinden ist die Gewährleistung einer umfassenden Alterspolitik eine Herausforderung. Hier stellt sich nun eine spannende Frage: wie kann soziale Teilhabe ältere Menschen durch eine Gemeinde gewährleistet werden? In gewisser Weise lässt sich sagen: der Kreis schließt sich. Denn: ich meine das eben gerade der Einbezug älter Bürgerinnen und Bürger in die Ausgestaltung der Alterspolitik der beste Garant Für die soziale Teilhabe dieser älteren Menschen ist. Freilich genügt es nicht, älteren Menschen Aufträge zu erteilen, und damit die öffentliche Hand zu entlasten. Allerdings sind die Anforderungen an die kommunale Altersarbeit durch das Paradigma der Partizipation andere geworden. Bedeutungsvoll sind nun Das vorhanden sein von Kompetenzen in partizipativen Gestaltungsprozessen. Die Verantwortung von kommunalen Behörden sowie von professionellen Dienstleister wird durch den Einbezug </a:t>
            </a:r>
            <a:r>
              <a:rPr lang="de-CH" dirty="0" err="1"/>
              <a:t>vonVon</a:t>
            </a:r>
            <a:r>
              <a:rPr lang="de-CH" dirty="0"/>
              <a:t> älteren Menschen nicht geringer, aber sie unterliegt einem </a:t>
            </a:r>
            <a:r>
              <a:rPr lang="de-CH" dirty="0" err="1"/>
              <a:t>Wandel.Im</a:t>
            </a:r>
            <a:r>
              <a:rPr lang="de-CH" dirty="0"/>
              <a:t> Vordergrund stehen und Fähigkeiten wie </a:t>
            </a:r>
            <a:r>
              <a:rPr lang="de-CH" dirty="0" err="1"/>
              <a:t>community</a:t>
            </a:r>
            <a:r>
              <a:rPr lang="de-CH" dirty="0"/>
              <a:t> </a:t>
            </a:r>
            <a:r>
              <a:rPr lang="de-CH" dirty="0" err="1"/>
              <a:t>building</a:t>
            </a:r>
            <a:r>
              <a:rPr lang="de-CH" dirty="0"/>
              <a:t>, partizipative Methoden, Moderationsprozess Begleitung etc.</a:t>
            </a:r>
          </a:p>
          <a:p>
            <a:r>
              <a:rPr lang="de-CH" dirty="0"/>
              <a:t>Ich bin gebeten worden, auch Hinweise an Norm Prophet Organisationen zu formulieren. Wie können Sie die soziale Teilhabe ältere Menschen unterstützen? Zum einen ist es zentral, alle verantwortlichen Akt höre auf sozial räumliche Zusammenhänge hinzuweisen. Zweitens scheint es mir zentral, auf die Notwendigkeit einer umfassenden </a:t>
            </a:r>
            <a:r>
              <a:rPr lang="de-CH" dirty="0" err="1"/>
              <a:t>altesPolitik</a:t>
            </a:r>
            <a:r>
              <a:rPr lang="de-CH" dirty="0"/>
              <a:t> hinzuweisen. Diese geht weit über die gesundheitliche Versorgung älterer Menschen hinaus. Angesichts der demographischen Entwicklung ist diese Forderung nicht </a:t>
            </a:r>
            <a:r>
              <a:rPr lang="de-CH" dirty="0" err="1"/>
              <a:t>vermissen,Sondern</a:t>
            </a:r>
            <a:r>
              <a:rPr lang="de-CH" dirty="0"/>
              <a:t> augenfällig. In ihrem konkreten Angeboten sollten im BIOS die Vielfalt der Gruppe der älteren Menschen nie unterschätzen. Dies bedeutet, dass sie ihre Dienstleistungen gezielt ausrichten müssen, und diese nie für alle älteren Menschen gleichermaßen attraktiv und sinnvoll sein können. Und dann natürlich: Setzen Sie sich ernsthaft mit der Frage der Partizipation ältere Menschen auseinander. Seien Sie bereit in Kauf zu nehmen, Das dadurch Prozesse auch länger dauern können.</a:t>
            </a:r>
          </a:p>
          <a:p>
            <a:endParaRPr lang="de-DE" dirty="0"/>
          </a:p>
        </p:txBody>
      </p:sp>
      <p:sp>
        <p:nvSpPr>
          <p:cNvPr id="4" name="Foliennummernplatzhalter 3"/>
          <p:cNvSpPr>
            <a:spLocks noGrp="1"/>
          </p:cNvSpPr>
          <p:nvPr>
            <p:ph type="sldNum" sz="quarter" idx="5"/>
          </p:nvPr>
        </p:nvSpPr>
        <p:spPr/>
        <p:txBody>
          <a:bodyPr/>
          <a:lstStyle/>
          <a:p>
            <a:fld id="{37E44704-8E6D-4CF2-8CFA-A0F7BC751896}" type="slidenum">
              <a:rPr lang="de-CH" smtClean="0"/>
              <a:t>3</a:t>
            </a:fld>
            <a:endParaRPr lang="de-CH"/>
          </a:p>
        </p:txBody>
      </p:sp>
    </p:spTree>
    <p:extLst>
      <p:ext uri="{BB962C8B-B14F-4D97-AF65-F5344CB8AC3E}">
        <p14:creationId xmlns:p14="http://schemas.microsoft.com/office/powerpoint/2010/main" val="2461666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r>
              <a:rPr lang="de-CH" dirty="0"/>
              <a:t>Ökonomische Teilhabe: Beteiligung am Arbeitsleben, Verfügbarkeit finanzieller</a:t>
            </a:r>
          </a:p>
          <a:p>
            <a:r>
              <a:rPr lang="de-CH" dirty="0"/>
              <a:t>Mittel und Entscheidungen zu ihrer Verwendung;</a:t>
            </a:r>
          </a:p>
          <a:p>
            <a:r>
              <a:rPr lang="de-CH" dirty="0"/>
              <a:t>􀂃 Politische Teilhabe: Teilhabe der BürgerInnen an öffentlichen Entscheidungsprozessen</a:t>
            </a:r>
          </a:p>
          <a:p>
            <a:r>
              <a:rPr lang="de-CH" dirty="0"/>
              <a:t>im Gemeinwesen, einschließlich Möglichkeiten der Einflussnahme,</a:t>
            </a:r>
          </a:p>
          <a:p>
            <a:r>
              <a:rPr lang="de-CH" dirty="0"/>
              <a:t>Mitbestimmung und (in-)direkten Mitwirkung an </a:t>
            </a:r>
            <a:r>
              <a:rPr lang="de-CH" dirty="0" err="1"/>
              <a:t>lebens</a:t>
            </a:r>
            <a:r>
              <a:rPr lang="de-CH" dirty="0"/>
              <a:t>(welt-)</a:t>
            </a:r>
          </a:p>
          <a:p>
            <a:r>
              <a:rPr lang="de-CH" dirty="0"/>
              <a:t>bezogenen Entscheidungen;</a:t>
            </a:r>
          </a:p>
          <a:p>
            <a:r>
              <a:rPr lang="de-CH" dirty="0"/>
              <a:t>􀂃 Kulturelle Teilhabe: Teilhabe am kulturellen Leben und dafür grundlegenden</a:t>
            </a:r>
          </a:p>
          <a:p>
            <a:r>
              <a:rPr lang="de-CH" dirty="0"/>
              <a:t>Bildungsprozessen sowie</a:t>
            </a:r>
          </a:p>
          <a:p>
            <a:r>
              <a:rPr lang="de-CH" dirty="0"/>
              <a:t>􀂃 Soziale Teilhabe: informelles und persönliches Eingebunden sein in primären</a:t>
            </a:r>
          </a:p>
          <a:p>
            <a:r>
              <a:rPr lang="de-CH" dirty="0"/>
              <a:t>Netzwerken wie Familie, Freundeskreis und soziale Aktivitäten in der</a:t>
            </a:r>
          </a:p>
          <a:p>
            <a:r>
              <a:rPr lang="de-CH" dirty="0"/>
              <a:t>Gesellschaft.</a:t>
            </a:r>
          </a:p>
          <a:p>
            <a:endParaRPr lang="de-DE" dirty="0"/>
          </a:p>
        </p:txBody>
      </p:sp>
      <p:sp>
        <p:nvSpPr>
          <p:cNvPr id="4" name="Foliennummernplatzhalter 3"/>
          <p:cNvSpPr>
            <a:spLocks noGrp="1"/>
          </p:cNvSpPr>
          <p:nvPr>
            <p:ph type="sldNum" sz="quarter" idx="5"/>
          </p:nvPr>
        </p:nvSpPr>
        <p:spPr/>
        <p:txBody>
          <a:bodyPr/>
          <a:lstStyle/>
          <a:p>
            <a:fld id="{37E44704-8E6D-4CF2-8CFA-A0F7BC751896}" type="slidenum">
              <a:rPr lang="de-CH" smtClean="0"/>
              <a:t>4</a:t>
            </a:fld>
            <a:endParaRPr lang="de-CH"/>
          </a:p>
        </p:txBody>
      </p:sp>
    </p:spTree>
    <p:extLst>
      <p:ext uri="{BB962C8B-B14F-4D97-AF65-F5344CB8AC3E}">
        <p14:creationId xmlns:p14="http://schemas.microsoft.com/office/powerpoint/2010/main" val="3771235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dirty="0"/>
              <a:t>These: Soziale Teilhabe ist von persönlichen Voraussetzungen abhängig</a:t>
            </a:r>
            <a:endParaRPr lang="de-DE" dirty="0"/>
          </a:p>
          <a:p>
            <a:endParaRPr lang="de-DE" dirty="0"/>
          </a:p>
        </p:txBody>
      </p:sp>
      <p:sp>
        <p:nvSpPr>
          <p:cNvPr id="4" name="Foliennummernplatzhalter 3"/>
          <p:cNvSpPr>
            <a:spLocks noGrp="1"/>
          </p:cNvSpPr>
          <p:nvPr>
            <p:ph type="sldNum" sz="quarter" idx="5"/>
          </p:nvPr>
        </p:nvSpPr>
        <p:spPr/>
        <p:txBody>
          <a:bodyPr/>
          <a:lstStyle/>
          <a:p>
            <a:fld id="{37E44704-8E6D-4CF2-8CFA-A0F7BC751896}" type="slidenum">
              <a:rPr lang="de-CH" smtClean="0"/>
              <a:t>6</a:t>
            </a:fld>
            <a:endParaRPr lang="de-CH"/>
          </a:p>
        </p:txBody>
      </p:sp>
    </p:spTree>
    <p:extLst>
      <p:ext uri="{BB962C8B-B14F-4D97-AF65-F5344CB8AC3E}">
        <p14:creationId xmlns:p14="http://schemas.microsoft.com/office/powerpoint/2010/main" val="82289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739775"/>
            <a:ext cx="6581775" cy="3703638"/>
          </a:xfrm>
        </p:spPr>
      </p:sp>
      <p:sp>
        <p:nvSpPr>
          <p:cNvPr id="3" name="Notes Placeholder 2"/>
          <p:cNvSpPr>
            <a:spLocks noGrp="1"/>
          </p:cNvSpPr>
          <p:nvPr>
            <p:ph type="body" idx="1"/>
          </p:nvPr>
        </p:nvSpPr>
        <p:spPr/>
        <p:txBody>
          <a:bodyPr/>
          <a:lstStyle/>
          <a:p>
            <a:endParaRPr lang="de-CH"/>
          </a:p>
        </p:txBody>
      </p:sp>
      <p:sp>
        <p:nvSpPr>
          <p:cNvPr id="4" name="Slide Number Placeholder 3"/>
          <p:cNvSpPr>
            <a:spLocks noGrp="1"/>
          </p:cNvSpPr>
          <p:nvPr>
            <p:ph type="sldNum" sz="quarter" idx="10"/>
          </p:nvPr>
        </p:nvSpPr>
        <p:spPr/>
        <p:txBody>
          <a:bodyPr/>
          <a:lstStyle/>
          <a:p>
            <a:fld id="{37E44704-8E6D-4CF2-8CFA-A0F7BC751896}" type="slidenum">
              <a:rPr lang="de-CH" smtClean="0"/>
              <a:t>7</a:t>
            </a:fld>
            <a:endParaRPr lang="de-CH"/>
          </a:p>
        </p:txBody>
      </p:sp>
    </p:spTree>
    <p:extLst>
      <p:ext uri="{BB962C8B-B14F-4D97-AF65-F5344CB8AC3E}">
        <p14:creationId xmlns:p14="http://schemas.microsoft.com/office/powerpoint/2010/main" val="1686199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pPr defTabSz="918972">
              <a:defRPr/>
            </a:pPr>
            <a:r>
              <a:rPr lang="de-CH" dirty="0"/>
              <a:t>Jung? Hier kann man sogar die ketzerische Frage stellen, ob diese älteren Menschen überhaupt älter sind? Sind es nicht einfach junge Menschen mit einigen Attributen wie grauen Haaren - aber ansonsten nicht von jungen Menschen zu unterscheiden?</a:t>
            </a:r>
          </a:p>
          <a:p>
            <a:endParaRPr lang="de-CH" dirty="0"/>
          </a:p>
        </p:txBody>
      </p:sp>
      <p:sp>
        <p:nvSpPr>
          <p:cNvPr id="4" name="Foliennummernplatzhalter 3"/>
          <p:cNvSpPr>
            <a:spLocks noGrp="1"/>
          </p:cNvSpPr>
          <p:nvPr>
            <p:ph type="sldNum" sz="quarter" idx="10"/>
          </p:nvPr>
        </p:nvSpPr>
        <p:spPr/>
        <p:txBody>
          <a:bodyPr/>
          <a:lstStyle/>
          <a:p>
            <a:fld id="{37E44704-8E6D-4CF2-8CFA-A0F7BC751896}" type="slidenum">
              <a:rPr lang="de-CH" smtClean="0"/>
              <a:t>8</a:t>
            </a:fld>
            <a:endParaRPr lang="de-CH"/>
          </a:p>
        </p:txBody>
      </p:sp>
    </p:spTree>
    <p:extLst>
      <p:ext uri="{BB962C8B-B14F-4D97-AF65-F5344CB8AC3E}">
        <p14:creationId xmlns:p14="http://schemas.microsoft.com/office/powerpoint/2010/main" val="3605936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739775"/>
            <a:ext cx="6581775" cy="3703638"/>
          </a:xfrm>
        </p:spPr>
      </p:sp>
      <p:sp>
        <p:nvSpPr>
          <p:cNvPr id="3" name="Notes Placeholder 2"/>
          <p:cNvSpPr>
            <a:spLocks noGrp="1"/>
          </p:cNvSpPr>
          <p:nvPr>
            <p:ph type="body" idx="1"/>
          </p:nvPr>
        </p:nvSpPr>
        <p:spPr/>
        <p:txBody>
          <a:bodyPr/>
          <a:lstStyle/>
          <a:p>
            <a:endParaRPr lang="de-CH" dirty="0"/>
          </a:p>
          <a:p>
            <a:r>
              <a:rPr lang="de-CH" dirty="0"/>
              <a:t>Offenheit, Neugier</a:t>
            </a:r>
          </a:p>
          <a:p>
            <a:r>
              <a:rPr lang="de-CH" dirty="0"/>
              <a:t>Was ist an diesem Eindruck dran? Ist es wirklich so, dass Neugier unser Älterwerden in positiver Art prägen kann? </a:t>
            </a:r>
          </a:p>
          <a:p>
            <a:r>
              <a:rPr lang="de-CH" dirty="0"/>
              <a:t>Zumindest gibt es Evidenz dafür, dass neugierige Menschen länger leben, wie hier in dieser Längsschnittstudie mit über 1000 Männern und Frauen festgestellt werden konnte. </a:t>
            </a:r>
          </a:p>
          <a:p>
            <a:r>
              <a:rPr lang="de-CH" dirty="0"/>
              <a:t>Und zwar wurden hier andere Risikofaktoren kontrolliert, d.h. es gibt also wirklich einen signifikanten Zusammenhang zwischen Neugier und Mortalität. </a:t>
            </a:r>
          </a:p>
          <a:p>
            <a:r>
              <a:rPr lang="de-CH" dirty="0"/>
              <a:t>Swan &amp; Martelli,</a:t>
            </a:r>
            <a:r>
              <a:rPr lang="de-CH" baseline="0" dirty="0"/>
              <a:t> 1996</a:t>
            </a:r>
            <a:endParaRPr lang="de-CH" dirty="0"/>
          </a:p>
        </p:txBody>
      </p:sp>
      <p:sp>
        <p:nvSpPr>
          <p:cNvPr id="4" name="Slide Number Placeholder 3"/>
          <p:cNvSpPr>
            <a:spLocks noGrp="1"/>
          </p:cNvSpPr>
          <p:nvPr>
            <p:ph type="sldNum" sz="quarter" idx="10"/>
          </p:nvPr>
        </p:nvSpPr>
        <p:spPr/>
        <p:txBody>
          <a:bodyPr/>
          <a:lstStyle/>
          <a:p>
            <a:fld id="{37E44704-8E6D-4CF2-8CFA-A0F7BC751896}" type="slidenum">
              <a:rPr lang="de-CH" smtClean="0"/>
              <a:t>9</a:t>
            </a:fld>
            <a:endParaRPr lang="de-CH"/>
          </a:p>
        </p:txBody>
      </p:sp>
    </p:spTree>
    <p:extLst>
      <p:ext uri="{BB962C8B-B14F-4D97-AF65-F5344CB8AC3E}">
        <p14:creationId xmlns:p14="http://schemas.microsoft.com/office/powerpoint/2010/main" val="151966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r>
              <a:rPr lang="de-CH" dirty="0"/>
              <a:t>Diese</a:t>
            </a:r>
            <a:r>
              <a:rPr lang="de-CH" baseline="0" dirty="0"/>
              <a:t> Menschen bringen morgens die Enkelkinder zur Kita, dann gehen sie in ihr Büro in einer Loft, wo sie weiterhin als selbständige Unternehmensberater arbeiten. Über Mittag gehen sie ins Fitnesstraining. Am Nachmittag betätigen sie sich ehrenamtlich für die Wohngemeinde. Dann zurück zur Kita, die Enkelkinder abholen. Dann mit dem Ehepartner schön auswärts essen, dabei aber auf die Ernährung achten, also ja nicht </a:t>
            </a:r>
            <a:r>
              <a:rPr lang="de-CH" baseline="0" dirty="0" err="1"/>
              <a:t>zuviel</a:t>
            </a:r>
            <a:r>
              <a:rPr lang="de-CH" baseline="0" dirty="0"/>
              <a:t> Alkohol und rechtzeitig ins Bett.</a:t>
            </a:r>
            <a:endParaRPr lang="de-CH" dirty="0"/>
          </a:p>
        </p:txBody>
      </p:sp>
      <p:sp>
        <p:nvSpPr>
          <p:cNvPr id="4" name="Foliennummernplatzhalter 3"/>
          <p:cNvSpPr>
            <a:spLocks noGrp="1"/>
          </p:cNvSpPr>
          <p:nvPr>
            <p:ph type="sldNum" sz="quarter" idx="10"/>
          </p:nvPr>
        </p:nvSpPr>
        <p:spPr/>
        <p:txBody>
          <a:bodyPr/>
          <a:lstStyle/>
          <a:p>
            <a:fld id="{37E44704-8E6D-4CF2-8CFA-A0F7BC751896}" type="slidenum">
              <a:rPr lang="de-CH" smtClean="0"/>
              <a:t>10</a:t>
            </a:fld>
            <a:endParaRPr lang="de-CH"/>
          </a:p>
        </p:txBody>
      </p:sp>
    </p:spTree>
    <p:extLst>
      <p:ext uri="{BB962C8B-B14F-4D97-AF65-F5344CB8AC3E}">
        <p14:creationId xmlns:p14="http://schemas.microsoft.com/office/powerpoint/2010/main" val="3930813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07950" y="739775"/>
            <a:ext cx="6581775" cy="3703638"/>
          </a:xfrm>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dirty="0"/>
              <a:t>Ich fasse zusammen Teilhabe ist weit mehr als Teilnahme, sie bezeichnet viel mehr eine aktiv gestalten der Einflussnahme auf die Umwelt. Dies ist im </a:t>
            </a:r>
            <a:r>
              <a:rPr lang="de-CH" dirty="0" err="1"/>
              <a:t>grundelogischen</a:t>
            </a:r>
            <a:r>
              <a:rPr lang="de-CH" dirty="0"/>
              <a:t> Kontext aktuell besonders relevant da sich die </a:t>
            </a:r>
            <a:r>
              <a:rPr lang="de-CH" dirty="0" err="1"/>
              <a:t>GerontologieIn</a:t>
            </a:r>
            <a:r>
              <a:rPr lang="de-CH" dirty="0"/>
              <a:t> einer Phase der kritischen Selbstreflektion befindet, und das Paradigma der partizipativen und transdisziplinäre Forschung zunehmend die Oberhand gewinnt.</a:t>
            </a:r>
          </a:p>
          <a:p>
            <a:endParaRPr lang="de-DE" dirty="0"/>
          </a:p>
        </p:txBody>
      </p:sp>
      <p:sp>
        <p:nvSpPr>
          <p:cNvPr id="4" name="Foliennummernplatzhalter 3"/>
          <p:cNvSpPr>
            <a:spLocks noGrp="1"/>
          </p:cNvSpPr>
          <p:nvPr>
            <p:ph type="sldNum" sz="quarter" idx="5"/>
          </p:nvPr>
        </p:nvSpPr>
        <p:spPr/>
        <p:txBody>
          <a:bodyPr/>
          <a:lstStyle/>
          <a:p>
            <a:fld id="{37E44704-8E6D-4CF2-8CFA-A0F7BC751896}" type="slidenum">
              <a:rPr lang="de-CH" smtClean="0"/>
              <a:t>11</a:t>
            </a:fld>
            <a:endParaRPr lang="de-CH"/>
          </a:p>
        </p:txBody>
      </p:sp>
    </p:spTree>
    <p:extLst>
      <p:ext uri="{BB962C8B-B14F-4D97-AF65-F5344CB8AC3E}">
        <p14:creationId xmlns:p14="http://schemas.microsoft.com/office/powerpoint/2010/main" val="21403524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mit Bild">
    <p:spTree>
      <p:nvGrpSpPr>
        <p:cNvPr id="1" name=""/>
        <p:cNvGrpSpPr/>
        <p:nvPr/>
      </p:nvGrpSpPr>
      <p:grpSpPr>
        <a:xfrm>
          <a:off x="0" y="0"/>
          <a:ext cx="0" cy="0"/>
          <a:chOff x="0" y="0"/>
          <a:chExt cx="0" cy="0"/>
        </a:xfrm>
      </p:grpSpPr>
      <p:sp>
        <p:nvSpPr>
          <p:cNvPr id="6" name="Abgerundetes Rechteck 5"/>
          <p:cNvSpPr/>
          <p:nvPr/>
        </p:nvSpPr>
        <p:spPr>
          <a:xfrm>
            <a:off x="1" y="1619251"/>
            <a:ext cx="8159751" cy="73025"/>
          </a:xfrm>
          <a:prstGeom prst="roundRect">
            <a:avLst/>
          </a:prstGeom>
          <a:solidFill>
            <a:srgbClr val="697D9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solidFill>
                <a:srgbClr val="455960"/>
              </a:solidFill>
            </a:endParaRPr>
          </a:p>
        </p:txBody>
      </p:sp>
      <p:sp>
        <p:nvSpPr>
          <p:cNvPr id="7" name="Abgerundetes Rechteck 6"/>
          <p:cNvSpPr/>
          <p:nvPr/>
        </p:nvSpPr>
        <p:spPr>
          <a:xfrm>
            <a:off x="1" y="4500564"/>
            <a:ext cx="8159751" cy="71437"/>
          </a:xfrm>
          <a:prstGeom prst="roundRect">
            <a:avLst/>
          </a:prstGeom>
          <a:solidFill>
            <a:srgbClr val="697D9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solidFill>
                <a:srgbClr val="E78E23"/>
              </a:solidFill>
            </a:endParaRPr>
          </a:p>
        </p:txBody>
      </p:sp>
      <p:sp>
        <p:nvSpPr>
          <p:cNvPr id="8" name="Rechteck 7"/>
          <p:cNvSpPr/>
          <p:nvPr/>
        </p:nvSpPr>
        <p:spPr>
          <a:xfrm>
            <a:off x="497297" y="6253843"/>
            <a:ext cx="8289271" cy="304000"/>
          </a:xfrm>
          <a:prstGeom prst="rect">
            <a:avLst/>
          </a:prstGeom>
          <a:solidFill>
            <a:schemeClr val="bg1"/>
          </a:solidFill>
          <a:ln>
            <a:noFill/>
          </a:ln>
          <a:effectLst>
            <a:glow rad="101600">
              <a:schemeClr val="bg1">
                <a:alpha val="75000"/>
              </a:schemeClr>
            </a:glo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p>
        </p:txBody>
      </p:sp>
      <p:pic>
        <p:nvPicPr>
          <p:cNvPr id="13" name="Bild 6" descr="BFH_Logo_A_defren_100_RGB_130220.pn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03251" y="315914"/>
            <a:ext cx="2040467"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Bildplatzhalter 11"/>
          <p:cNvSpPr>
            <a:spLocks noGrp="1"/>
          </p:cNvSpPr>
          <p:nvPr>
            <p:ph type="pic" sz="quarter" idx="11" hasCustomPrompt="1"/>
          </p:nvPr>
        </p:nvSpPr>
        <p:spPr>
          <a:xfrm>
            <a:off x="0" y="1692000"/>
            <a:ext cx="8160000" cy="2808000"/>
          </a:xfrm>
          <a:prstGeom prst="rect">
            <a:avLst/>
          </a:prstGeom>
        </p:spPr>
        <p:txBody>
          <a:bodyPr vert="horz"/>
          <a:lstStyle>
            <a:lvl1pPr marL="0" indent="0">
              <a:buFontTx/>
              <a:buNone/>
              <a:defRPr>
                <a:latin typeface="Lucida Sans"/>
                <a:cs typeface="Lucida Sans"/>
              </a:defRPr>
            </a:lvl1pPr>
          </a:lstStyle>
          <a:p>
            <a:pPr lvl="0"/>
            <a:r>
              <a:rPr lang="de-DE" noProof="0" dirty="0"/>
              <a:t>Titelseite mit anderem Bild </a:t>
            </a:r>
            <a:br>
              <a:rPr lang="de-DE" noProof="0" dirty="0"/>
            </a:br>
            <a:r>
              <a:rPr lang="de-DE" noProof="0" dirty="0"/>
              <a:t/>
            </a:r>
            <a:br>
              <a:rPr lang="de-DE" noProof="0" dirty="0"/>
            </a:br>
            <a:r>
              <a:rPr lang="de-DE" noProof="0" dirty="0"/>
              <a:t/>
            </a:r>
            <a:br>
              <a:rPr lang="de-DE" noProof="0" dirty="0"/>
            </a:br>
            <a:r>
              <a:rPr lang="de-DE" noProof="0" dirty="0" err="1"/>
              <a:t>Bild</a:t>
            </a:r>
            <a:r>
              <a:rPr lang="de-DE" noProof="0" dirty="0"/>
              <a:t> durch Klicken auf Symbol hinzufügen</a:t>
            </a:r>
          </a:p>
        </p:txBody>
      </p:sp>
      <p:sp>
        <p:nvSpPr>
          <p:cNvPr id="9" name="Titel 1"/>
          <p:cNvSpPr>
            <a:spLocks noGrp="1"/>
          </p:cNvSpPr>
          <p:nvPr>
            <p:ph type="ctrTitle"/>
          </p:nvPr>
        </p:nvSpPr>
        <p:spPr>
          <a:xfrm>
            <a:off x="624000" y="4623442"/>
            <a:ext cx="10725621" cy="533105"/>
          </a:xfrm>
          <a:prstGeom prst="rect">
            <a:avLst/>
          </a:prstGeom>
        </p:spPr>
        <p:txBody>
          <a:bodyPr lIns="0"/>
          <a:lstStyle>
            <a:lvl1pPr algn="l">
              <a:defRPr sz="2600">
                <a:solidFill>
                  <a:srgbClr val="697D91"/>
                </a:solidFill>
                <a:latin typeface="Lucida Sans"/>
                <a:cs typeface="Lucida Sans Unicode"/>
              </a:defRPr>
            </a:lvl1pPr>
          </a:lstStyle>
          <a:p>
            <a:r>
              <a:rPr lang="de-DE"/>
              <a:t>Mastertitelformat bearbeiten</a:t>
            </a:r>
            <a:endParaRPr lang="de-DE" dirty="0"/>
          </a:p>
        </p:txBody>
      </p:sp>
      <p:sp>
        <p:nvSpPr>
          <p:cNvPr id="12" name="Untertitel 2"/>
          <p:cNvSpPr>
            <a:spLocks noGrp="1"/>
          </p:cNvSpPr>
          <p:nvPr>
            <p:ph type="subTitle" idx="1"/>
          </p:nvPr>
        </p:nvSpPr>
        <p:spPr>
          <a:xfrm>
            <a:off x="624000" y="5156546"/>
            <a:ext cx="9045853" cy="805526"/>
          </a:xfrm>
          <a:prstGeom prst="rect">
            <a:avLst/>
          </a:prstGeom>
        </p:spPr>
        <p:txBody>
          <a:bodyPr lIns="0"/>
          <a:lstStyle>
            <a:lvl1pPr marL="0" indent="0" algn="l">
              <a:buNone/>
              <a:defRPr sz="1600">
                <a:solidFill>
                  <a:srgbClr val="697D91"/>
                </a:solidFill>
                <a:latin typeface="Lucida Sans"/>
                <a:cs typeface="Lucida Sans Unicod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de-DE" dirty="0"/>
          </a:p>
        </p:txBody>
      </p:sp>
      <p:sp>
        <p:nvSpPr>
          <p:cNvPr id="11" name="Textplatzhalter 15"/>
          <p:cNvSpPr>
            <a:spLocks noGrp="1"/>
          </p:cNvSpPr>
          <p:nvPr>
            <p:ph type="body" sz="quarter" idx="13" hasCustomPrompt="1"/>
          </p:nvPr>
        </p:nvSpPr>
        <p:spPr>
          <a:xfrm>
            <a:off x="616008" y="6299494"/>
            <a:ext cx="9053845" cy="258474"/>
          </a:xfrm>
          <a:prstGeom prst="rect">
            <a:avLst/>
          </a:prstGeom>
        </p:spPr>
        <p:txBody>
          <a:bodyPr vert="horz" lIns="0" rIns="0"/>
          <a:lstStyle>
            <a:lvl1pPr marL="177800" indent="-177800">
              <a:buClr>
                <a:srgbClr val="FAA500"/>
              </a:buClr>
              <a:buSzPct val="80000"/>
              <a:buFont typeface="MS PGothic"/>
              <a:buChar char="▶"/>
              <a:tabLst>
                <a:tab pos="2151063" algn="l"/>
              </a:tabLst>
              <a:defRPr sz="1000" baseline="0">
                <a:solidFill>
                  <a:srgbClr val="697D91"/>
                </a:solidFill>
                <a:latin typeface="Lucida Sans"/>
              </a:defRPr>
            </a:lvl1pPr>
            <a:lvl2pPr marL="177800" indent="-177800">
              <a:buClr>
                <a:srgbClr val="FAA500"/>
              </a:buClr>
              <a:buSzPct val="80000"/>
              <a:buFont typeface="MS PGothic"/>
              <a:buChar char="▶"/>
              <a:tabLst>
                <a:tab pos="2151063" algn="l"/>
              </a:tabLst>
              <a:defRPr sz="1000" baseline="0">
                <a:solidFill>
                  <a:srgbClr val="697378"/>
                </a:solidFill>
                <a:latin typeface="Lucida Sans"/>
              </a:defRPr>
            </a:lvl2pPr>
            <a:lvl3pPr marL="177800" indent="-177800">
              <a:buClr>
                <a:srgbClr val="FAA500"/>
              </a:buClr>
              <a:buSzPct val="80000"/>
              <a:buFont typeface="MS PGothic"/>
              <a:buChar char="▶"/>
              <a:tabLst>
                <a:tab pos="2151063" algn="l"/>
              </a:tabLst>
              <a:defRPr sz="1000" baseline="0">
                <a:solidFill>
                  <a:srgbClr val="697378"/>
                </a:solidFill>
                <a:latin typeface="Lucida Sans"/>
              </a:defRPr>
            </a:lvl3pPr>
            <a:lvl4pPr marL="177800" indent="-177800">
              <a:buClr>
                <a:srgbClr val="FAA500"/>
              </a:buClr>
              <a:buSzPct val="80000"/>
              <a:buFont typeface="MS PGothic"/>
              <a:buChar char="▶"/>
              <a:tabLst>
                <a:tab pos="2151063" algn="l"/>
              </a:tabLst>
              <a:defRPr sz="1000" baseline="0">
                <a:solidFill>
                  <a:srgbClr val="697378"/>
                </a:solidFill>
                <a:latin typeface="Lucida Sans"/>
              </a:defRPr>
            </a:lvl4pPr>
            <a:lvl5pPr marL="177800" indent="-177800">
              <a:buClr>
                <a:srgbClr val="FAA500"/>
              </a:buClr>
              <a:buSzPct val="80000"/>
              <a:buFont typeface="MS PGothic"/>
              <a:buChar char="▶"/>
              <a:tabLst>
                <a:tab pos="2151063" algn="l"/>
              </a:tabLst>
              <a:defRPr sz="1000" baseline="0">
                <a:solidFill>
                  <a:srgbClr val="697378"/>
                </a:solidFill>
                <a:latin typeface="Lucida Sans"/>
              </a:defRPr>
            </a:lvl5pPr>
          </a:lstStyle>
          <a:p>
            <a:pPr lvl="0"/>
            <a:r>
              <a:rPr lang="de-DE" dirty="0"/>
              <a:t>Organisationseinheit oder Leistungsbereich</a:t>
            </a:r>
          </a:p>
        </p:txBody>
      </p:sp>
      <p:sp>
        <p:nvSpPr>
          <p:cNvPr id="14" name="Datumsplatzhalter 3"/>
          <p:cNvSpPr>
            <a:spLocks noGrp="1"/>
          </p:cNvSpPr>
          <p:nvPr>
            <p:ph type="dt" sz="half" idx="14"/>
          </p:nvPr>
        </p:nvSpPr>
        <p:spPr>
          <a:xfrm>
            <a:off x="10079567" y="6300789"/>
            <a:ext cx="1441451" cy="179387"/>
          </a:xfrm>
          <a:prstGeom prst="rect">
            <a:avLst/>
          </a:prstGeom>
        </p:spPr>
        <p:txBody>
          <a:bodyPr vert="horz" wrap="square" lIns="91440" tIns="45720" rIns="91440" bIns="45720" numCol="1" anchor="t" anchorCtr="0" compatLnSpc="1">
            <a:prstTxWarp prst="textNoShape">
              <a:avLst/>
            </a:prstTxWarp>
          </a:bodyPr>
          <a:lstStyle>
            <a:lvl1pPr algn="r">
              <a:defRPr sz="1000" smtClean="0">
                <a:solidFill>
                  <a:srgbClr val="697D91"/>
                </a:solidFill>
                <a:latin typeface="Lucida Sans" pitchFamily="34" charset="0"/>
              </a:defRPr>
            </a:lvl1pPr>
          </a:lstStyle>
          <a:p>
            <a:pPr>
              <a:defRPr/>
            </a:pPr>
            <a:endParaRPr lang="de-DE"/>
          </a:p>
        </p:txBody>
      </p:sp>
    </p:spTree>
    <p:extLst>
      <p:ext uri="{BB962C8B-B14F-4D97-AF65-F5344CB8AC3E}">
        <p14:creationId xmlns:p14="http://schemas.microsoft.com/office/powerpoint/2010/main" val="1910704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rei Textfelder/Bilder mit Untertitel">
    <p:spTree>
      <p:nvGrpSpPr>
        <p:cNvPr id="1" name=""/>
        <p:cNvGrpSpPr/>
        <p:nvPr/>
      </p:nvGrpSpPr>
      <p:grpSpPr>
        <a:xfrm>
          <a:off x="0" y="0"/>
          <a:ext cx="0" cy="0"/>
          <a:chOff x="0" y="0"/>
          <a:chExt cx="0" cy="0"/>
        </a:xfrm>
      </p:grpSpPr>
      <p:sp>
        <p:nvSpPr>
          <p:cNvPr id="10" name="Titel 1"/>
          <p:cNvSpPr>
            <a:spLocks noGrp="1"/>
          </p:cNvSpPr>
          <p:nvPr>
            <p:ph type="ctrTitle" hasCustomPrompt="1"/>
          </p:nvPr>
        </p:nvSpPr>
        <p:spPr>
          <a:xfrm>
            <a:off x="623999" y="360000"/>
            <a:ext cx="10895999" cy="540000"/>
          </a:xfrm>
          <a:prstGeom prst="rect">
            <a:avLst/>
          </a:prstGeom>
        </p:spPr>
        <p:txBody>
          <a:bodyPr lIns="0" rIns="0"/>
          <a:lstStyle>
            <a:lvl1pPr algn="l">
              <a:defRPr sz="2600" b="0" i="0">
                <a:solidFill>
                  <a:srgbClr val="697D91"/>
                </a:solidFill>
                <a:latin typeface="Lucida Sans"/>
                <a:cs typeface="Lucida Sans"/>
              </a:defRPr>
            </a:lvl1pPr>
          </a:lstStyle>
          <a:p>
            <a:r>
              <a:rPr lang="de-DE" dirty="0"/>
              <a:t>Titel durch Klicken hinzufügen</a:t>
            </a:r>
          </a:p>
        </p:txBody>
      </p:sp>
      <p:sp>
        <p:nvSpPr>
          <p:cNvPr id="9" name="Inhaltsplatzhalter 2"/>
          <p:cNvSpPr>
            <a:spLocks noGrp="1"/>
          </p:cNvSpPr>
          <p:nvPr>
            <p:ph sz="half" idx="13"/>
          </p:nvPr>
        </p:nvSpPr>
        <p:spPr>
          <a:xfrm>
            <a:off x="624000" y="2155050"/>
            <a:ext cx="3456000" cy="3960000"/>
          </a:xfrm>
          <a:prstGeom prst="rect">
            <a:avLst/>
          </a:prstGeom>
        </p:spPr>
        <p:txBody>
          <a:bodyPr lIns="0" rIns="0"/>
          <a:lstStyle>
            <a:lvl1pPr marL="271463" indent="-271463">
              <a:buClr>
                <a:srgbClr val="FAA500"/>
              </a:buClr>
              <a:buSzPct val="80000"/>
              <a:buFont typeface="MS PGothic"/>
              <a:buChar char="▶"/>
              <a:defRPr sz="1800">
                <a:latin typeface="Lucida Sans"/>
                <a:cs typeface="Lucida Sans"/>
              </a:defRPr>
            </a:lvl1pPr>
            <a:lvl2pPr marL="714375" indent="-257175">
              <a:buClr>
                <a:srgbClr val="FAA500"/>
              </a:buClr>
              <a:buSzPct val="80000"/>
              <a:buFont typeface="MS PGothic"/>
              <a:buChar char="▶"/>
              <a:defRPr sz="1800">
                <a:latin typeface="Lucida Sans"/>
                <a:cs typeface="Lucida Sans"/>
              </a:defRPr>
            </a:lvl2pPr>
            <a:lvl3pPr marL="1143000" indent="-228600">
              <a:buClr>
                <a:srgbClr val="FAA500"/>
              </a:buClr>
              <a:buSzPct val="80000"/>
              <a:buFont typeface="MS PGothic"/>
              <a:buChar char="▶"/>
              <a:defRPr sz="1800">
                <a:latin typeface="Lucida Sans"/>
                <a:cs typeface="Lucida Sans"/>
              </a:defRPr>
            </a:lvl3pPr>
            <a:lvl4pPr marL="1600200" indent="-228600">
              <a:buClr>
                <a:srgbClr val="FAA500"/>
              </a:buClr>
              <a:buSzPct val="80000"/>
              <a:buFont typeface="MS PGothic"/>
              <a:buChar char="▶"/>
              <a:defRPr sz="1800">
                <a:latin typeface="Lucida Sans"/>
                <a:cs typeface="Lucida Sans"/>
              </a:defRPr>
            </a:lvl4pPr>
            <a:lvl5pPr marL="2057400" indent="-228600">
              <a:buClr>
                <a:srgbClr val="FAA500"/>
              </a:buClr>
              <a:buSzPct val="80000"/>
              <a:buFont typeface="MS PGothic"/>
              <a:buChar char="▶"/>
              <a:defRPr sz="1800">
                <a:latin typeface="Lucida Sans"/>
                <a:cs typeface="Lucida Sans"/>
              </a:defRPr>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Inhaltsplatzhalter 3"/>
          <p:cNvSpPr>
            <a:spLocks noGrp="1"/>
          </p:cNvSpPr>
          <p:nvPr>
            <p:ph sz="half" idx="15"/>
          </p:nvPr>
        </p:nvSpPr>
        <p:spPr>
          <a:xfrm>
            <a:off x="4344000" y="2155050"/>
            <a:ext cx="3456000" cy="3960000"/>
          </a:xfrm>
          <a:prstGeom prst="rect">
            <a:avLst/>
          </a:prstGeom>
        </p:spPr>
        <p:txBody>
          <a:bodyPr lIns="0" rIns="0"/>
          <a:lstStyle>
            <a:lvl1pPr marL="271463" indent="-271463">
              <a:buClr>
                <a:srgbClr val="FAA500"/>
              </a:buClr>
              <a:buSzPct val="80000"/>
              <a:buFont typeface="MS PGothic"/>
              <a:buChar char="▶"/>
              <a:defRPr sz="1800" b="0" i="0" baseline="0">
                <a:latin typeface="Lucida Sans"/>
                <a:cs typeface="Lucida Sans"/>
              </a:defRPr>
            </a:lvl1pPr>
            <a:lvl2pPr marL="714375" indent="-257175">
              <a:buClr>
                <a:srgbClr val="FAA500"/>
              </a:buClr>
              <a:buSzPct val="80000"/>
              <a:buFont typeface="MS PGothic"/>
              <a:buChar char="▶"/>
              <a:defRPr sz="1800" b="0" i="0" baseline="0">
                <a:latin typeface="Lucida Sans"/>
                <a:cs typeface="Lucida Sans"/>
              </a:defRPr>
            </a:lvl2pPr>
            <a:lvl3pPr marL="1143000" indent="-228600">
              <a:buClr>
                <a:srgbClr val="FAA500"/>
              </a:buClr>
              <a:buSzPct val="80000"/>
              <a:buFont typeface="MS PGothic"/>
              <a:buChar char="▶"/>
              <a:defRPr sz="1800" b="0" i="0" baseline="0">
                <a:latin typeface="Lucida Sans"/>
                <a:cs typeface="Lucida Sans"/>
              </a:defRPr>
            </a:lvl3pPr>
            <a:lvl4pPr marL="1600200" indent="-228600">
              <a:buClr>
                <a:srgbClr val="FAA500"/>
              </a:buClr>
              <a:buSzPct val="80000"/>
              <a:buFont typeface="MS PGothic"/>
              <a:buChar char="▶"/>
              <a:defRPr sz="1800" b="0" i="0" baseline="0">
                <a:latin typeface="Lucida Sans"/>
                <a:cs typeface="Lucida Sans"/>
              </a:defRPr>
            </a:lvl4pPr>
            <a:lvl5pPr marL="2057400" indent="-228600">
              <a:buClr>
                <a:srgbClr val="FAA500"/>
              </a:buClr>
              <a:buSzPct val="80000"/>
              <a:buFont typeface="MS PGothic"/>
              <a:buChar char="▶"/>
              <a:defRPr sz="1800" b="0" i="0" baseline="0">
                <a:latin typeface="Lucida Sans"/>
                <a:cs typeface="Lucida Sans"/>
              </a:defRPr>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Inhaltsplatzhalter 3"/>
          <p:cNvSpPr>
            <a:spLocks noGrp="1"/>
          </p:cNvSpPr>
          <p:nvPr>
            <p:ph sz="half" idx="19"/>
          </p:nvPr>
        </p:nvSpPr>
        <p:spPr>
          <a:xfrm>
            <a:off x="8063997" y="2155050"/>
            <a:ext cx="3456000" cy="3960000"/>
          </a:xfrm>
          <a:prstGeom prst="rect">
            <a:avLst/>
          </a:prstGeom>
        </p:spPr>
        <p:txBody>
          <a:bodyPr lIns="0" rIns="0"/>
          <a:lstStyle>
            <a:lvl1pPr marL="271463" indent="-271463">
              <a:buClr>
                <a:srgbClr val="FAA500"/>
              </a:buClr>
              <a:buSzPct val="80000"/>
              <a:buFont typeface="MS PGothic"/>
              <a:buChar char="▶"/>
              <a:defRPr sz="1800" b="0" i="0" baseline="0">
                <a:latin typeface="Lucida Sans"/>
                <a:cs typeface="Lucida Sans"/>
              </a:defRPr>
            </a:lvl1pPr>
            <a:lvl2pPr marL="714375" indent="-257175">
              <a:buClr>
                <a:srgbClr val="FAA500"/>
              </a:buClr>
              <a:buSzPct val="80000"/>
              <a:buFont typeface="MS PGothic"/>
              <a:buChar char="▶"/>
              <a:defRPr sz="1800" b="0" i="0" baseline="0">
                <a:latin typeface="Lucida Sans"/>
                <a:cs typeface="Lucida Sans"/>
              </a:defRPr>
            </a:lvl2pPr>
            <a:lvl3pPr marL="1143000" indent="-228600">
              <a:buClr>
                <a:srgbClr val="FAA500"/>
              </a:buClr>
              <a:buSzPct val="80000"/>
              <a:buFont typeface="MS PGothic"/>
              <a:buChar char="▶"/>
              <a:defRPr sz="1800" b="0" i="0" baseline="0">
                <a:latin typeface="Lucida Sans"/>
                <a:cs typeface="Lucida Sans"/>
              </a:defRPr>
            </a:lvl3pPr>
            <a:lvl4pPr marL="1600200" indent="-228600">
              <a:buClr>
                <a:srgbClr val="FAA500"/>
              </a:buClr>
              <a:buSzPct val="80000"/>
              <a:buFont typeface="MS PGothic"/>
              <a:buChar char="▶"/>
              <a:defRPr sz="1800" b="0" i="0" baseline="0">
                <a:latin typeface="Lucida Sans"/>
                <a:cs typeface="Lucida Sans"/>
              </a:defRPr>
            </a:lvl4pPr>
            <a:lvl5pPr marL="2057400" indent="-228600">
              <a:buClr>
                <a:srgbClr val="FAA500"/>
              </a:buClr>
              <a:buSzPct val="80000"/>
              <a:buFont typeface="MS PGothic"/>
              <a:buChar char="▶"/>
              <a:defRPr sz="1800" b="0" i="0" baseline="0">
                <a:latin typeface="Lucida Sans"/>
                <a:cs typeface="Lucida Sans"/>
              </a:defRPr>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2" name="Textplatzhalter 2"/>
          <p:cNvSpPr>
            <a:spLocks noGrp="1"/>
          </p:cNvSpPr>
          <p:nvPr>
            <p:ph type="body" idx="1" hasCustomPrompt="1"/>
          </p:nvPr>
        </p:nvSpPr>
        <p:spPr>
          <a:xfrm>
            <a:off x="624000" y="1439357"/>
            <a:ext cx="3456000" cy="540000"/>
          </a:xfrm>
          <a:prstGeom prst="rect">
            <a:avLst/>
          </a:prstGeom>
        </p:spPr>
        <p:txBody>
          <a:bodyPr lIns="0" rIns="0" anchor="t" anchorCtr="0"/>
          <a:lstStyle>
            <a:lvl1pPr marL="0" indent="0">
              <a:buNone/>
              <a:defRPr sz="1400" b="0" i="0">
                <a:solidFill>
                  <a:schemeClr val="tx1"/>
                </a:solidFill>
                <a:latin typeface="Lucida Sans"/>
                <a:cs typeface="Lucida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Untertitel durch Klicken hinzufügen</a:t>
            </a:r>
          </a:p>
        </p:txBody>
      </p:sp>
      <p:sp>
        <p:nvSpPr>
          <p:cNvPr id="13" name="Textplatzhalter 2"/>
          <p:cNvSpPr>
            <a:spLocks noGrp="1"/>
          </p:cNvSpPr>
          <p:nvPr>
            <p:ph type="body" idx="18" hasCustomPrompt="1"/>
          </p:nvPr>
        </p:nvSpPr>
        <p:spPr>
          <a:xfrm>
            <a:off x="4344000" y="1439357"/>
            <a:ext cx="3456000" cy="540000"/>
          </a:xfrm>
          <a:prstGeom prst="rect">
            <a:avLst/>
          </a:prstGeom>
        </p:spPr>
        <p:txBody>
          <a:bodyPr lIns="0" rIns="0" anchor="t" anchorCtr="0"/>
          <a:lstStyle>
            <a:lvl1pPr marL="0" indent="0">
              <a:buNone/>
              <a:defRPr sz="1400" b="0" i="0">
                <a:solidFill>
                  <a:schemeClr val="tx1"/>
                </a:solidFill>
                <a:latin typeface="Lucida Sans"/>
                <a:cs typeface="Lucida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Untertitel durch Klicken hinzufügen</a:t>
            </a:r>
          </a:p>
        </p:txBody>
      </p:sp>
      <p:sp>
        <p:nvSpPr>
          <p:cNvPr id="16" name="Textplatzhalter 2"/>
          <p:cNvSpPr>
            <a:spLocks noGrp="1"/>
          </p:cNvSpPr>
          <p:nvPr>
            <p:ph type="body" idx="20" hasCustomPrompt="1"/>
          </p:nvPr>
        </p:nvSpPr>
        <p:spPr>
          <a:xfrm>
            <a:off x="8063997" y="1439357"/>
            <a:ext cx="3456000" cy="540000"/>
          </a:xfrm>
          <a:prstGeom prst="rect">
            <a:avLst/>
          </a:prstGeom>
        </p:spPr>
        <p:txBody>
          <a:bodyPr lIns="0" rIns="0" anchor="t" anchorCtr="0"/>
          <a:lstStyle>
            <a:lvl1pPr marL="0" indent="0">
              <a:buNone/>
              <a:defRPr sz="1400" b="0" i="0">
                <a:solidFill>
                  <a:schemeClr val="tx1"/>
                </a:solidFill>
                <a:latin typeface="Lucida Sans"/>
                <a:cs typeface="Lucida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Untertitel durch Klicken hinzufügen</a:t>
            </a:r>
          </a:p>
        </p:txBody>
      </p:sp>
      <p:sp>
        <p:nvSpPr>
          <p:cNvPr id="2" name="Foliennummernplatzhalter 1"/>
          <p:cNvSpPr>
            <a:spLocks noGrp="1"/>
          </p:cNvSpPr>
          <p:nvPr>
            <p:ph type="sldNum" sz="quarter" idx="21"/>
          </p:nvPr>
        </p:nvSpPr>
        <p:spPr/>
        <p:txBody>
          <a:bodyPr/>
          <a:lstStyle/>
          <a:p>
            <a:fld id="{F19AE9A8-34D4-4E8C-BE9C-13C550F1BED0}" type="slidenum">
              <a:rPr lang="de-CH" smtClean="0"/>
              <a:t>‹Nr.›</a:t>
            </a:fld>
            <a:endParaRPr lang="de-CH" dirty="0"/>
          </a:p>
        </p:txBody>
      </p:sp>
    </p:spTree>
    <p:extLst>
      <p:ext uri="{BB962C8B-B14F-4D97-AF65-F5344CB8AC3E}">
        <p14:creationId xmlns:p14="http://schemas.microsoft.com/office/powerpoint/2010/main" val="3458445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F19AE9A8-34D4-4E8C-BE9C-13C550F1BED0}" type="slidenum">
              <a:rPr lang="de-CH" smtClean="0"/>
              <a:t>‹Nr.›</a:t>
            </a:fld>
            <a:endParaRPr lang="de-CH" dirty="0"/>
          </a:p>
        </p:txBody>
      </p:sp>
    </p:spTree>
    <p:extLst>
      <p:ext uri="{BB962C8B-B14F-4D97-AF65-F5344CB8AC3E}">
        <p14:creationId xmlns:p14="http://schemas.microsoft.com/office/powerpoint/2010/main" val="1513825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ohne Bild">
    <p:spTree>
      <p:nvGrpSpPr>
        <p:cNvPr id="1" name=""/>
        <p:cNvGrpSpPr/>
        <p:nvPr/>
      </p:nvGrpSpPr>
      <p:grpSpPr>
        <a:xfrm>
          <a:off x="0" y="0"/>
          <a:ext cx="0" cy="0"/>
          <a:chOff x="0" y="0"/>
          <a:chExt cx="0" cy="0"/>
        </a:xfrm>
      </p:grpSpPr>
      <p:sp>
        <p:nvSpPr>
          <p:cNvPr id="5" name="Abgerundetes Rechteck 4"/>
          <p:cNvSpPr/>
          <p:nvPr/>
        </p:nvSpPr>
        <p:spPr>
          <a:xfrm>
            <a:off x="1" y="1668463"/>
            <a:ext cx="9359900" cy="2881312"/>
          </a:xfrm>
          <a:prstGeom prst="roundRect">
            <a:avLst>
              <a:gd name="adj" fmla="val 1188"/>
            </a:avLst>
          </a:prstGeom>
          <a:solidFill>
            <a:srgbClr val="697D9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solidFill>
                <a:srgbClr val="E78E23"/>
              </a:solidFill>
            </a:endParaRPr>
          </a:p>
        </p:txBody>
      </p:sp>
      <p:sp>
        <p:nvSpPr>
          <p:cNvPr id="6" name="Abgerundetes Rechteck 5"/>
          <p:cNvSpPr/>
          <p:nvPr/>
        </p:nvSpPr>
        <p:spPr>
          <a:xfrm>
            <a:off x="1" y="1633539"/>
            <a:ext cx="9359900" cy="71437"/>
          </a:xfrm>
          <a:prstGeom prst="roundRect">
            <a:avLst/>
          </a:prstGeom>
          <a:solidFill>
            <a:srgbClr val="FAA5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solidFill>
                <a:srgbClr val="E78E23"/>
              </a:solidFill>
            </a:endParaRPr>
          </a:p>
        </p:txBody>
      </p:sp>
      <p:sp>
        <p:nvSpPr>
          <p:cNvPr id="7" name="Abgerundetes Rechteck 6"/>
          <p:cNvSpPr/>
          <p:nvPr/>
        </p:nvSpPr>
        <p:spPr>
          <a:xfrm>
            <a:off x="1" y="4513264"/>
            <a:ext cx="9359900" cy="71437"/>
          </a:xfrm>
          <a:prstGeom prst="roundRect">
            <a:avLst/>
          </a:prstGeom>
          <a:solidFill>
            <a:srgbClr val="FAA5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solidFill>
                <a:srgbClr val="E78E23"/>
              </a:solidFill>
            </a:endParaRPr>
          </a:p>
        </p:txBody>
      </p:sp>
      <p:sp>
        <p:nvSpPr>
          <p:cNvPr id="8" name="Rechteck 7"/>
          <p:cNvSpPr/>
          <p:nvPr/>
        </p:nvSpPr>
        <p:spPr>
          <a:xfrm>
            <a:off x="497297" y="6253843"/>
            <a:ext cx="8289271" cy="304000"/>
          </a:xfrm>
          <a:prstGeom prst="rect">
            <a:avLst/>
          </a:prstGeom>
          <a:solidFill>
            <a:schemeClr val="bg1"/>
          </a:solidFill>
          <a:ln>
            <a:noFill/>
          </a:ln>
          <a:effectLst>
            <a:glow rad="101600">
              <a:schemeClr val="bg1">
                <a:alpha val="75000"/>
              </a:schemeClr>
            </a:glo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de-DE" sz="1800" dirty="0"/>
              <a:t>t</a:t>
            </a:r>
          </a:p>
        </p:txBody>
      </p:sp>
      <p:pic>
        <p:nvPicPr>
          <p:cNvPr id="9" name="Bild 8" descr="BFH_Logo_A_defren_100_RGB_130220.pn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03251" y="315914"/>
            <a:ext cx="2040467"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el 1"/>
          <p:cNvSpPr>
            <a:spLocks noGrp="1"/>
          </p:cNvSpPr>
          <p:nvPr>
            <p:ph type="ctrTitle" hasCustomPrompt="1"/>
          </p:nvPr>
        </p:nvSpPr>
        <p:spPr>
          <a:xfrm>
            <a:off x="624000" y="1839809"/>
            <a:ext cx="8685179" cy="533105"/>
          </a:xfrm>
          <a:prstGeom prst="rect">
            <a:avLst/>
          </a:prstGeom>
        </p:spPr>
        <p:txBody>
          <a:bodyPr lIns="0" rIns="0"/>
          <a:lstStyle>
            <a:lvl1pPr algn="l">
              <a:defRPr sz="2600" baseline="0">
                <a:solidFill>
                  <a:schemeClr val="bg1"/>
                </a:solidFill>
                <a:latin typeface="Lucida Sans"/>
                <a:cs typeface="Lucida Sans Unicode"/>
              </a:defRPr>
            </a:lvl1pPr>
          </a:lstStyle>
          <a:p>
            <a:r>
              <a:rPr lang="de-DE" dirty="0"/>
              <a:t>Titelseite ohne Bild</a:t>
            </a:r>
          </a:p>
        </p:txBody>
      </p:sp>
      <p:sp>
        <p:nvSpPr>
          <p:cNvPr id="13" name="Untertitel 2"/>
          <p:cNvSpPr>
            <a:spLocks noGrp="1"/>
          </p:cNvSpPr>
          <p:nvPr>
            <p:ph type="subTitle" idx="1"/>
          </p:nvPr>
        </p:nvSpPr>
        <p:spPr>
          <a:xfrm>
            <a:off x="624000" y="2372913"/>
            <a:ext cx="8685179" cy="805526"/>
          </a:xfrm>
          <a:prstGeom prst="rect">
            <a:avLst/>
          </a:prstGeom>
        </p:spPr>
        <p:txBody>
          <a:bodyPr lIns="0"/>
          <a:lstStyle>
            <a:lvl1pPr marL="0" indent="0" algn="l">
              <a:buNone/>
              <a:defRPr sz="1600" spc="0">
                <a:solidFill>
                  <a:schemeClr val="bg1"/>
                </a:solidFill>
                <a:latin typeface="Lucida Sans"/>
                <a:cs typeface="Lucida Sans Unicod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de-DE" dirty="0"/>
          </a:p>
        </p:txBody>
      </p:sp>
      <p:sp>
        <p:nvSpPr>
          <p:cNvPr id="17" name="Textplatzhalter 15"/>
          <p:cNvSpPr>
            <a:spLocks noGrp="1"/>
          </p:cNvSpPr>
          <p:nvPr>
            <p:ph type="body" sz="quarter" idx="13" hasCustomPrompt="1"/>
          </p:nvPr>
        </p:nvSpPr>
        <p:spPr>
          <a:xfrm>
            <a:off x="616008" y="6299494"/>
            <a:ext cx="9053845" cy="258474"/>
          </a:xfrm>
          <a:prstGeom prst="rect">
            <a:avLst/>
          </a:prstGeom>
        </p:spPr>
        <p:txBody>
          <a:bodyPr vert="horz" lIns="0" rIns="0"/>
          <a:lstStyle>
            <a:lvl1pPr marL="177800" indent="-177800">
              <a:buClr>
                <a:srgbClr val="FAA500"/>
              </a:buClr>
              <a:buSzPct val="80000"/>
              <a:buFont typeface="MS PGothic"/>
              <a:buChar char="▶"/>
              <a:tabLst>
                <a:tab pos="2151063" algn="l"/>
              </a:tabLst>
              <a:defRPr sz="1000" baseline="0">
                <a:solidFill>
                  <a:srgbClr val="697D91"/>
                </a:solidFill>
                <a:latin typeface="Lucida Sans"/>
              </a:defRPr>
            </a:lvl1pPr>
            <a:lvl2pPr marL="177800" indent="-177800">
              <a:buClr>
                <a:srgbClr val="FAA500"/>
              </a:buClr>
              <a:buSzPct val="80000"/>
              <a:buFont typeface="MS PGothic"/>
              <a:buChar char="▶"/>
              <a:tabLst>
                <a:tab pos="2151063" algn="l"/>
              </a:tabLst>
              <a:defRPr sz="1000" baseline="0">
                <a:solidFill>
                  <a:srgbClr val="697378"/>
                </a:solidFill>
                <a:latin typeface="Lucida Sans"/>
              </a:defRPr>
            </a:lvl2pPr>
            <a:lvl3pPr marL="177800" indent="-177800">
              <a:buClr>
                <a:srgbClr val="FAA500"/>
              </a:buClr>
              <a:buSzPct val="80000"/>
              <a:buFont typeface="MS PGothic"/>
              <a:buChar char="▶"/>
              <a:tabLst>
                <a:tab pos="2151063" algn="l"/>
              </a:tabLst>
              <a:defRPr sz="1000" baseline="0">
                <a:solidFill>
                  <a:srgbClr val="697378"/>
                </a:solidFill>
                <a:latin typeface="Lucida Sans"/>
              </a:defRPr>
            </a:lvl3pPr>
            <a:lvl4pPr marL="177800" indent="-177800">
              <a:buClr>
                <a:srgbClr val="FAA500"/>
              </a:buClr>
              <a:buSzPct val="80000"/>
              <a:buFont typeface="MS PGothic"/>
              <a:buChar char="▶"/>
              <a:tabLst>
                <a:tab pos="2151063" algn="l"/>
              </a:tabLst>
              <a:defRPr sz="1000" baseline="0">
                <a:solidFill>
                  <a:srgbClr val="697378"/>
                </a:solidFill>
                <a:latin typeface="Lucida Sans"/>
              </a:defRPr>
            </a:lvl4pPr>
            <a:lvl5pPr marL="177800" indent="-177800">
              <a:buClr>
                <a:srgbClr val="FAA500"/>
              </a:buClr>
              <a:buSzPct val="80000"/>
              <a:buFont typeface="MS PGothic"/>
              <a:buChar char="▶"/>
              <a:tabLst>
                <a:tab pos="2151063" algn="l"/>
              </a:tabLst>
              <a:defRPr sz="1000" baseline="0">
                <a:solidFill>
                  <a:srgbClr val="697378"/>
                </a:solidFill>
                <a:latin typeface="Lucida Sans"/>
              </a:defRPr>
            </a:lvl5pPr>
          </a:lstStyle>
          <a:p>
            <a:pPr lvl="0"/>
            <a:r>
              <a:rPr lang="de-DE" dirty="0"/>
              <a:t>Organisationseinheit oder Leistungsbereich</a:t>
            </a:r>
          </a:p>
        </p:txBody>
      </p:sp>
      <p:sp>
        <p:nvSpPr>
          <p:cNvPr id="10" name="Datumsplatzhalter 3"/>
          <p:cNvSpPr>
            <a:spLocks noGrp="1"/>
          </p:cNvSpPr>
          <p:nvPr>
            <p:ph type="dt" sz="half" idx="14"/>
          </p:nvPr>
        </p:nvSpPr>
        <p:spPr>
          <a:xfrm>
            <a:off x="10079567" y="6300789"/>
            <a:ext cx="1441451" cy="179387"/>
          </a:xfrm>
          <a:prstGeom prst="rect">
            <a:avLst/>
          </a:prstGeom>
        </p:spPr>
        <p:txBody>
          <a:bodyPr vert="horz" wrap="square" lIns="91440" tIns="45720" rIns="91440" bIns="45720" numCol="1" anchor="t" anchorCtr="0" compatLnSpc="1">
            <a:prstTxWarp prst="textNoShape">
              <a:avLst/>
            </a:prstTxWarp>
          </a:bodyPr>
          <a:lstStyle>
            <a:lvl1pPr algn="r">
              <a:defRPr sz="1000" smtClean="0">
                <a:solidFill>
                  <a:srgbClr val="697D91"/>
                </a:solidFill>
                <a:latin typeface="Lucida Sans" pitchFamily="34" charset="0"/>
              </a:defRPr>
            </a:lvl1pPr>
          </a:lstStyle>
          <a:p>
            <a:pPr>
              <a:defRPr/>
            </a:pPr>
            <a:endParaRPr lang="de-DE"/>
          </a:p>
        </p:txBody>
      </p:sp>
    </p:spTree>
    <p:extLst>
      <p:ext uri="{BB962C8B-B14F-4D97-AF65-F5344CB8AC3E}">
        <p14:creationId xmlns:p14="http://schemas.microsoft.com/office/powerpoint/2010/main" val="140268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trennseite grau">
    <p:spTree>
      <p:nvGrpSpPr>
        <p:cNvPr id="1" name=""/>
        <p:cNvGrpSpPr/>
        <p:nvPr/>
      </p:nvGrpSpPr>
      <p:grpSpPr>
        <a:xfrm>
          <a:off x="0" y="0"/>
          <a:ext cx="0" cy="0"/>
          <a:chOff x="0" y="0"/>
          <a:chExt cx="0" cy="0"/>
        </a:xfrm>
      </p:grpSpPr>
      <p:sp>
        <p:nvSpPr>
          <p:cNvPr id="4" name="Abgerundetes Rechteck 3"/>
          <p:cNvSpPr/>
          <p:nvPr/>
        </p:nvSpPr>
        <p:spPr>
          <a:xfrm>
            <a:off x="1" y="1668463"/>
            <a:ext cx="9359900" cy="2881312"/>
          </a:xfrm>
          <a:prstGeom prst="roundRect">
            <a:avLst>
              <a:gd name="adj" fmla="val 1188"/>
            </a:avLst>
          </a:prstGeom>
          <a:solidFill>
            <a:srgbClr val="697D9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solidFill>
                <a:srgbClr val="697D91"/>
              </a:solidFill>
            </a:endParaRPr>
          </a:p>
        </p:txBody>
      </p:sp>
      <p:sp>
        <p:nvSpPr>
          <p:cNvPr id="5" name="Abgerundetes Rechteck 4"/>
          <p:cNvSpPr/>
          <p:nvPr/>
        </p:nvSpPr>
        <p:spPr>
          <a:xfrm>
            <a:off x="1" y="1633539"/>
            <a:ext cx="9359900" cy="71437"/>
          </a:xfrm>
          <a:prstGeom prst="roundRect">
            <a:avLst/>
          </a:prstGeom>
          <a:solidFill>
            <a:srgbClr val="FAA5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solidFill>
                <a:srgbClr val="E78E23"/>
              </a:solidFill>
            </a:endParaRPr>
          </a:p>
        </p:txBody>
      </p:sp>
      <p:sp>
        <p:nvSpPr>
          <p:cNvPr id="6" name="Abgerundetes Rechteck 5"/>
          <p:cNvSpPr/>
          <p:nvPr/>
        </p:nvSpPr>
        <p:spPr>
          <a:xfrm>
            <a:off x="1" y="4513264"/>
            <a:ext cx="9359900" cy="71437"/>
          </a:xfrm>
          <a:prstGeom prst="roundRect">
            <a:avLst/>
          </a:prstGeom>
          <a:solidFill>
            <a:srgbClr val="FAA5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solidFill>
                <a:srgbClr val="E78E23"/>
              </a:solidFill>
            </a:endParaRPr>
          </a:p>
        </p:txBody>
      </p:sp>
      <p:sp>
        <p:nvSpPr>
          <p:cNvPr id="15" name="Titel 1"/>
          <p:cNvSpPr>
            <a:spLocks noGrp="1"/>
          </p:cNvSpPr>
          <p:nvPr>
            <p:ph type="ctrTitle" hasCustomPrompt="1"/>
          </p:nvPr>
        </p:nvSpPr>
        <p:spPr>
          <a:xfrm>
            <a:off x="624000" y="1839809"/>
            <a:ext cx="8685179" cy="533105"/>
          </a:xfrm>
          <a:prstGeom prst="rect">
            <a:avLst/>
          </a:prstGeom>
        </p:spPr>
        <p:txBody>
          <a:bodyPr lIns="0" rIns="0"/>
          <a:lstStyle>
            <a:lvl1pPr algn="l">
              <a:defRPr sz="2600">
                <a:solidFill>
                  <a:schemeClr val="bg1"/>
                </a:solidFill>
                <a:latin typeface="Lucida Sans"/>
                <a:cs typeface="Lucida Sans Unicode"/>
              </a:defRPr>
            </a:lvl1pPr>
          </a:lstStyle>
          <a:p>
            <a:r>
              <a:rPr lang="de-DE" dirty="0"/>
              <a:t>Kapiteltrennseite grau</a:t>
            </a:r>
          </a:p>
        </p:txBody>
      </p:sp>
      <p:sp>
        <p:nvSpPr>
          <p:cNvPr id="16" name="Untertitel 2"/>
          <p:cNvSpPr>
            <a:spLocks noGrp="1"/>
          </p:cNvSpPr>
          <p:nvPr>
            <p:ph type="subTitle" idx="1"/>
          </p:nvPr>
        </p:nvSpPr>
        <p:spPr>
          <a:xfrm>
            <a:off x="624000" y="2372913"/>
            <a:ext cx="8685179" cy="805526"/>
          </a:xfrm>
          <a:prstGeom prst="rect">
            <a:avLst/>
          </a:prstGeom>
        </p:spPr>
        <p:txBody>
          <a:bodyPr lIns="0"/>
          <a:lstStyle>
            <a:lvl1pPr marL="0" indent="0" algn="l">
              <a:buNone/>
              <a:defRPr sz="1600" spc="0">
                <a:solidFill>
                  <a:schemeClr val="bg1"/>
                </a:solidFill>
                <a:latin typeface="Lucida Sans"/>
                <a:cs typeface="Lucida Sans Unicod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de-DE" dirty="0"/>
          </a:p>
        </p:txBody>
      </p:sp>
      <p:sp>
        <p:nvSpPr>
          <p:cNvPr id="2" name="Foliennummernplatzhalter 1"/>
          <p:cNvSpPr>
            <a:spLocks noGrp="1"/>
          </p:cNvSpPr>
          <p:nvPr>
            <p:ph type="sldNum" sz="quarter" idx="10"/>
          </p:nvPr>
        </p:nvSpPr>
        <p:spPr/>
        <p:txBody>
          <a:bodyPr/>
          <a:lstStyle/>
          <a:p>
            <a:fld id="{F19AE9A8-34D4-4E8C-BE9C-13C550F1BED0}" type="slidenum">
              <a:rPr lang="de-CH" smtClean="0"/>
              <a:t>‹Nr.›</a:t>
            </a:fld>
            <a:endParaRPr lang="de-CH" dirty="0"/>
          </a:p>
        </p:txBody>
      </p:sp>
    </p:spTree>
    <p:extLst>
      <p:ext uri="{BB962C8B-B14F-4D97-AF65-F5344CB8AC3E}">
        <p14:creationId xmlns:p14="http://schemas.microsoft.com/office/powerpoint/2010/main" val="2446949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eltrennseite orange">
    <p:spTree>
      <p:nvGrpSpPr>
        <p:cNvPr id="1" name=""/>
        <p:cNvGrpSpPr/>
        <p:nvPr/>
      </p:nvGrpSpPr>
      <p:grpSpPr>
        <a:xfrm>
          <a:off x="0" y="0"/>
          <a:ext cx="0" cy="0"/>
          <a:chOff x="0" y="0"/>
          <a:chExt cx="0" cy="0"/>
        </a:xfrm>
      </p:grpSpPr>
      <p:sp>
        <p:nvSpPr>
          <p:cNvPr id="4" name="Abgerundetes Rechteck 3"/>
          <p:cNvSpPr/>
          <p:nvPr/>
        </p:nvSpPr>
        <p:spPr>
          <a:xfrm>
            <a:off x="1" y="1668463"/>
            <a:ext cx="9359900" cy="2881312"/>
          </a:xfrm>
          <a:prstGeom prst="roundRect">
            <a:avLst>
              <a:gd name="adj" fmla="val 1188"/>
            </a:avLst>
          </a:prstGeom>
          <a:solidFill>
            <a:srgbClr val="FAA5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solidFill>
                <a:srgbClr val="FAA500"/>
              </a:solidFill>
            </a:endParaRPr>
          </a:p>
        </p:txBody>
      </p:sp>
      <p:sp>
        <p:nvSpPr>
          <p:cNvPr id="5" name="Abgerundetes Rechteck 4"/>
          <p:cNvSpPr/>
          <p:nvPr/>
        </p:nvSpPr>
        <p:spPr>
          <a:xfrm>
            <a:off x="1" y="1633539"/>
            <a:ext cx="9359900" cy="71437"/>
          </a:xfrm>
          <a:prstGeom prst="roundRect">
            <a:avLst/>
          </a:prstGeom>
          <a:solidFill>
            <a:srgbClr val="697D9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solidFill>
                <a:srgbClr val="E78E23"/>
              </a:solidFill>
            </a:endParaRPr>
          </a:p>
        </p:txBody>
      </p:sp>
      <p:sp>
        <p:nvSpPr>
          <p:cNvPr id="6" name="Abgerundetes Rechteck 5"/>
          <p:cNvSpPr/>
          <p:nvPr/>
        </p:nvSpPr>
        <p:spPr>
          <a:xfrm>
            <a:off x="1" y="4513264"/>
            <a:ext cx="9359900" cy="71437"/>
          </a:xfrm>
          <a:prstGeom prst="roundRect">
            <a:avLst/>
          </a:prstGeom>
          <a:solidFill>
            <a:srgbClr val="697D9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solidFill>
                <a:srgbClr val="E78E23"/>
              </a:solidFill>
            </a:endParaRPr>
          </a:p>
        </p:txBody>
      </p:sp>
      <p:sp>
        <p:nvSpPr>
          <p:cNvPr id="7" name="Titel 1"/>
          <p:cNvSpPr>
            <a:spLocks noGrp="1"/>
          </p:cNvSpPr>
          <p:nvPr>
            <p:ph type="ctrTitle" hasCustomPrompt="1"/>
          </p:nvPr>
        </p:nvSpPr>
        <p:spPr>
          <a:xfrm>
            <a:off x="624000" y="1839809"/>
            <a:ext cx="8685179" cy="533105"/>
          </a:xfrm>
          <a:prstGeom prst="rect">
            <a:avLst/>
          </a:prstGeom>
        </p:spPr>
        <p:txBody>
          <a:bodyPr lIns="0" rIns="0"/>
          <a:lstStyle>
            <a:lvl1pPr algn="l">
              <a:defRPr sz="2600">
                <a:solidFill>
                  <a:schemeClr val="bg1"/>
                </a:solidFill>
                <a:latin typeface="Lucida Sans"/>
                <a:cs typeface="Lucida Sans Unicode"/>
              </a:defRPr>
            </a:lvl1pPr>
          </a:lstStyle>
          <a:p>
            <a:r>
              <a:rPr lang="de-DE" dirty="0"/>
              <a:t>Kapiteltrennseite orange</a:t>
            </a:r>
          </a:p>
        </p:txBody>
      </p:sp>
      <p:sp>
        <p:nvSpPr>
          <p:cNvPr id="8" name="Untertitel 2"/>
          <p:cNvSpPr>
            <a:spLocks noGrp="1"/>
          </p:cNvSpPr>
          <p:nvPr>
            <p:ph type="subTitle" idx="1"/>
          </p:nvPr>
        </p:nvSpPr>
        <p:spPr>
          <a:xfrm>
            <a:off x="624000" y="2372913"/>
            <a:ext cx="8685179" cy="805526"/>
          </a:xfrm>
          <a:prstGeom prst="rect">
            <a:avLst/>
          </a:prstGeom>
        </p:spPr>
        <p:txBody>
          <a:bodyPr lIns="0"/>
          <a:lstStyle>
            <a:lvl1pPr marL="0" indent="0" algn="l">
              <a:buNone/>
              <a:defRPr sz="1600" spc="0">
                <a:solidFill>
                  <a:schemeClr val="bg1"/>
                </a:solidFill>
                <a:latin typeface="Lucida Sans"/>
                <a:cs typeface="Lucida Sans Unicod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de-DE" dirty="0"/>
          </a:p>
        </p:txBody>
      </p:sp>
      <p:sp>
        <p:nvSpPr>
          <p:cNvPr id="2" name="Foliennummernplatzhalter 1"/>
          <p:cNvSpPr>
            <a:spLocks noGrp="1"/>
          </p:cNvSpPr>
          <p:nvPr>
            <p:ph type="sldNum" sz="quarter" idx="10"/>
          </p:nvPr>
        </p:nvSpPr>
        <p:spPr/>
        <p:txBody>
          <a:bodyPr/>
          <a:lstStyle/>
          <a:p>
            <a:fld id="{F19AE9A8-34D4-4E8C-BE9C-13C550F1BED0}" type="slidenum">
              <a:rPr lang="de-CH" smtClean="0"/>
              <a:t>‹Nr.›</a:t>
            </a:fld>
            <a:endParaRPr lang="de-CH" dirty="0"/>
          </a:p>
        </p:txBody>
      </p:sp>
    </p:spTree>
    <p:extLst>
      <p:ext uri="{BB962C8B-B14F-4D97-AF65-F5344CB8AC3E}">
        <p14:creationId xmlns:p14="http://schemas.microsoft.com/office/powerpoint/2010/main" val="1790426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Bi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4000" y="1439999"/>
            <a:ext cx="10800000" cy="4680000"/>
          </a:xfrm>
          <a:prstGeom prst="rect">
            <a:avLst/>
          </a:prstGeom>
        </p:spPr>
        <p:txBody>
          <a:bodyPr lIns="0" rIns="0"/>
          <a:lstStyle>
            <a:lvl1pPr marL="271463" indent="-271463">
              <a:buClr>
                <a:srgbClr val="FAA500"/>
              </a:buClr>
              <a:buSzPct val="80000"/>
              <a:buFont typeface="MS PGothic"/>
              <a:buChar char="▶"/>
              <a:defRPr sz="1800">
                <a:latin typeface="Lucida Sans"/>
                <a:cs typeface="Lucida Sans"/>
              </a:defRPr>
            </a:lvl1pPr>
            <a:lvl2pPr marL="742950" indent="-285750">
              <a:buClr>
                <a:srgbClr val="FAA500"/>
              </a:buClr>
              <a:buSzPct val="80000"/>
              <a:buFont typeface="MS PGothic"/>
              <a:buChar char="▶"/>
              <a:defRPr sz="1800">
                <a:latin typeface="Lucida Sans"/>
                <a:cs typeface="Lucida Sans"/>
              </a:defRPr>
            </a:lvl2pPr>
            <a:lvl3pPr marL="1143000" indent="-228600">
              <a:buClr>
                <a:srgbClr val="FAA500"/>
              </a:buClr>
              <a:buSzPct val="80000"/>
              <a:buFont typeface="MS PGothic"/>
              <a:buChar char="▶"/>
              <a:defRPr sz="1800">
                <a:latin typeface="Lucida Sans"/>
                <a:cs typeface="Lucida Sans"/>
              </a:defRPr>
            </a:lvl3pPr>
            <a:lvl4pPr marL="1600200" indent="-228600">
              <a:buClr>
                <a:srgbClr val="FAA500"/>
              </a:buClr>
              <a:buSzPct val="80000"/>
              <a:buFont typeface="MS PGothic"/>
              <a:buChar char="▶"/>
              <a:defRPr sz="1800">
                <a:latin typeface="Lucida Sans"/>
                <a:cs typeface="Lucida Sans"/>
              </a:defRPr>
            </a:lvl4pPr>
            <a:lvl5pPr marL="2057400" indent="-228600">
              <a:buClr>
                <a:srgbClr val="FAA500"/>
              </a:buClr>
              <a:buSzPct val="80000"/>
              <a:buFont typeface="MS PGothic"/>
              <a:buChar char="▶"/>
              <a:defRPr sz="1800">
                <a:latin typeface="Lucida Sans"/>
                <a:cs typeface="Lucida Sans"/>
              </a:defRPr>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8" name="Titel 1"/>
          <p:cNvSpPr>
            <a:spLocks noGrp="1"/>
          </p:cNvSpPr>
          <p:nvPr>
            <p:ph type="ctrTitle" hasCustomPrompt="1"/>
          </p:nvPr>
        </p:nvSpPr>
        <p:spPr>
          <a:xfrm>
            <a:off x="624000" y="360000"/>
            <a:ext cx="10800000" cy="540000"/>
          </a:xfrm>
          <a:prstGeom prst="rect">
            <a:avLst/>
          </a:prstGeom>
        </p:spPr>
        <p:txBody>
          <a:bodyPr lIns="0" rIns="0"/>
          <a:lstStyle>
            <a:lvl1pPr algn="l">
              <a:defRPr sz="2600" b="0" i="0">
                <a:solidFill>
                  <a:srgbClr val="697D91"/>
                </a:solidFill>
                <a:latin typeface="Lucida Sans"/>
                <a:cs typeface="Lucida Sans"/>
              </a:defRPr>
            </a:lvl1pPr>
          </a:lstStyle>
          <a:p>
            <a:r>
              <a:rPr lang="de-DE" dirty="0"/>
              <a:t>Titel durch Klicken hinzufügen</a:t>
            </a:r>
          </a:p>
        </p:txBody>
      </p:sp>
      <p:sp>
        <p:nvSpPr>
          <p:cNvPr id="2" name="Foliennummernplatzhalter 1"/>
          <p:cNvSpPr>
            <a:spLocks noGrp="1"/>
          </p:cNvSpPr>
          <p:nvPr>
            <p:ph type="sldNum" sz="quarter" idx="10"/>
          </p:nvPr>
        </p:nvSpPr>
        <p:spPr/>
        <p:txBody>
          <a:bodyPr rIns="0"/>
          <a:lstStyle/>
          <a:p>
            <a:fld id="{F19AE9A8-34D4-4E8C-BE9C-13C550F1BED0}" type="slidenum">
              <a:rPr lang="de-CH" smtClean="0"/>
              <a:t>‹Nr.›</a:t>
            </a:fld>
            <a:endParaRPr lang="de-CH" dirty="0"/>
          </a:p>
        </p:txBody>
      </p:sp>
    </p:spTree>
    <p:extLst>
      <p:ext uri="{BB962C8B-B14F-4D97-AF65-F5344CB8AC3E}">
        <p14:creationId xmlns:p14="http://schemas.microsoft.com/office/powerpoint/2010/main" val="3841989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Bild mit Untertitel">
    <p:spTree>
      <p:nvGrpSpPr>
        <p:cNvPr id="1" name=""/>
        <p:cNvGrpSpPr/>
        <p:nvPr/>
      </p:nvGrpSpPr>
      <p:grpSpPr>
        <a:xfrm>
          <a:off x="0" y="0"/>
          <a:ext cx="0" cy="0"/>
          <a:chOff x="0" y="0"/>
          <a:chExt cx="0" cy="0"/>
        </a:xfrm>
      </p:grpSpPr>
      <p:sp>
        <p:nvSpPr>
          <p:cNvPr id="10" name="Titel 1"/>
          <p:cNvSpPr>
            <a:spLocks noGrp="1"/>
          </p:cNvSpPr>
          <p:nvPr>
            <p:ph type="ctrTitle" hasCustomPrompt="1"/>
          </p:nvPr>
        </p:nvSpPr>
        <p:spPr>
          <a:xfrm>
            <a:off x="624000" y="360000"/>
            <a:ext cx="10800000" cy="540000"/>
          </a:xfrm>
          <a:prstGeom prst="rect">
            <a:avLst/>
          </a:prstGeom>
        </p:spPr>
        <p:txBody>
          <a:bodyPr lIns="0" rIns="0"/>
          <a:lstStyle>
            <a:lvl1pPr algn="l">
              <a:defRPr sz="2600">
                <a:solidFill>
                  <a:srgbClr val="697D91"/>
                </a:solidFill>
                <a:latin typeface="Lucida Sans"/>
                <a:cs typeface="Lucida Sans"/>
              </a:defRPr>
            </a:lvl1pPr>
          </a:lstStyle>
          <a:p>
            <a:r>
              <a:rPr lang="de-DE" dirty="0"/>
              <a:t>Titel durch Klicken hinzufügen</a:t>
            </a:r>
          </a:p>
        </p:txBody>
      </p:sp>
      <p:sp>
        <p:nvSpPr>
          <p:cNvPr id="15" name="Textplatzhalter 2"/>
          <p:cNvSpPr>
            <a:spLocks noGrp="1"/>
          </p:cNvSpPr>
          <p:nvPr>
            <p:ph type="body" idx="1" hasCustomPrompt="1"/>
          </p:nvPr>
        </p:nvSpPr>
        <p:spPr>
          <a:xfrm>
            <a:off x="624000" y="1440000"/>
            <a:ext cx="10800000" cy="540000"/>
          </a:xfrm>
          <a:prstGeom prst="rect">
            <a:avLst/>
          </a:prstGeom>
        </p:spPr>
        <p:txBody>
          <a:bodyPr lIns="0" rIns="0" anchor="t" anchorCtr="0"/>
          <a:lstStyle>
            <a:lvl1pPr marL="0" indent="0">
              <a:buNone/>
              <a:defRPr sz="1800" b="0" i="0">
                <a:solidFill>
                  <a:srgbClr val="697D91"/>
                </a:solidFill>
                <a:latin typeface="Lucida Sans"/>
                <a:cs typeface="Lucida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Untertitel durch Klicken hinzufügen </a:t>
            </a:r>
          </a:p>
        </p:txBody>
      </p:sp>
      <p:sp>
        <p:nvSpPr>
          <p:cNvPr id="16" name="Inhaltsplatzhalter 2"/>
          <p:cNvSpPr>
            <a:spLocks noGrp="1"/>
          </p:cNvSpPr>
          <p:nvPr>
            <p:ph sz="half" idx="13"/>
          </p:nvPr>
        </p:nvSpPr>
        <p:spPr>
          <a:xfrm>
            <a:off x="624000" y="2160000"/>
            <a:ext cx="10800000" cy="3960000"/>
          </a:xfrm>
          <a:prstGeom prst="rect">
            <a:avLst/>
          </a:prstGeom>
        </p:spPr>
        <p:txBody>
          <a:bodyPr lIns="0" rIns="0"/>
          <a:lstStyle>
            <a:lvl1pPr marL="271463" indent="-271463">
              <a:buClr>
                <a:srgbClr val="FAA500"/>
              </a:buClr>
              <a:buSzPct val="80000"/>
              <a:buFont typeface="MS PGothic"/>
              <a:buChar char="▶"/>
              <a:defRPr sz="1800">
                <a:latin typeface="Lucida Sans"/>
                <a:cs typeface="Lucida Sans"/>
              </a:defRPr>
            </a:lvl1pPr>
            <a:lvl2pPr marL="714375" indent="-257175">
              <a:buClr>
                <a:srgbClr val="FAA500"/>
              </a:buClr>
              <a:buSzPct val="80000"/>
              <a:buFont typeface="MS PGothic"/>
              <a:buChar char="▶"/>
              <a:defRPr sz="1800">
                <a:latin typeface="Lucida Sans"/>
                <a:cs typeface="Lucida Sans"/>
              </a:defRPr>
            </a:lvl2pPr>
            <a:lvl3pPr marL="1143000" indent="-228600">
              <a:buClr>
                <a:srgbClr val="FAA500"/>
              </a:buClr>
              <a:buSzPct val="80000"/>
              <a:buFont typeface="MS PGothic"/>
              <a:buChar char="▶"/>
              <a:defRPr sz="1800">
                <a:latin typeface="Lucida Sans"/>
                <a:cs typeface="Lucida Sans"/>
              </a:defRPr>
            </a:lvl3pPr>
            <a:lvl4pPr marL="1600200" indent="-228600">
              <a:buClr>
                <a:srgbClr val="FAA500"/>
              </a:buClr>
              <a:buSzPct val="80000"/>
              <a:buFont typeface="MS PGothic"/>
              <a:buChar char="▶"/>
              <a:defRPr sz="1800">
                <a:latin typeface="Lucida Sans"/>
                <a:cs typeface="Lucida Sans"/>
              </a:defRPr>
            </a:lvl4pPr>
            <a:lvl5pPr marL="2057400" indent="-228600">
              <a:buClr>
                <a:srgbClr val="FAA500"/>
              </a:buClr>
              <a:buSzPct val="80000"/>
              <a:buFont typeface="MS PGothic"/>
              <a:buChar char="▶"/>
              <a:defRPr sz="1800">
                <a:latin typeface="Lucida Sans"/>
                <a:cs typeface="Lucida Sans"/>
              </a:defRPr>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Foliennummernplatzhalter 1"/>
          <p:cNvSpPr>
            <a:spLocks noGrp="1"/>
          </p:cNvSpPr>
          <p:nvPr>
            <p:ph type="sldNum" sz="quarter" idx="14"/>
          </p:nvPr>
        </p:nvSpPr>
        <p:spPr/>
        <p:txBody>
          <a:bodyPr/>
          <a:lstStyle/>
          <a:p>
            <a:fld id="{F19AE9A8-34D4-4E8C-BE9C-13C550F1BED0}" type="slidenum">
              <a:rPr lang="de-CH" smtClean="0"/>
              <a:t>‹Nr.›</a:t>
            </a:fld>
            <a:endParaRPr lang="de-CH" dirty="0"/>
          </a:p>
        </p:txBody>
      </p:sp>
    </p:spTree>
    <p:extLst>
      <p:ext uri="{BB962C8B-B14F-4D97-AF65-F5344CB8AC3E}">
        <p14:creationId xmlns:p14="http://schemas.microsoft.com/office/powerpoint/2010/main" val="1455518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wei Textfelder/Bilder">
    <p:spTree>
      <p:nvGrpSpPr>
        <p:cNvPr id="1" name=""/>
        <p:cNvGrpSpPr/>
        <p:nvPr/>
      </p:nvGrpSpPr>
      <p:grpSpPr>
        <a:xfrm>
          <a:off x="0" y="0"/>
          <a:ext cx="0" cy="0"/>
          <a:chOff x="0" y="0"/>
          <a:chExt cx="0" cy="0"/>
        </a:xfrm>
      </p:grpSpPr>
      <p:sp>
        <p:nvSpPr>
          <p:cNvPr id="10" name="Titel 1"/>
          <p:cNvSpPr>
            <a:spLocks noGrp="1"/>
          </p:cNvSpPr>
          <p:nvPr>
            <p:ph type="ctrTitle" hasCustomPrompt="1"/>
          </p:nvPr>
        </p:nvSpPr>
        <p:spPr>
          <a:xfrm>
            <a:off x="623999" y="360000"/>
            <a:ext cx="10895999" cy="540000"/>
          </a:xfrm>
          <a:prstGeom prst="rect">
            <a:avLst/>
          </a:prstGeom>
        </p:spPr>
        <p:txBody>
          <a:bodyPr lIns="0" rIns="0"/>
          <a:lstStyle>
            <a:lvl1pPr algn="l">
              <a:defRPr sz="2600">
                <a:solidFill>
                  <a:srgbClr val="697D91"/>
                </a:solidFill>
                <a:latin typeface="Lucida Sans"/>
                <a:cs typeface="Lucida Sans"/>
              </a:defRPr>
            </a:lvl1pPr>
          </a:lstStyle>
          <a:p>
            <a:r>
              <a:rPr lang="de-DE" dirty="0"/>
              <a:t>Titel durch Klicken hinzufügen</a:t>
            </a:r>
          </a:p>
        </p:txBody>
      </p:sp>
      <p:sp>
        <p:nvSpPr>
          <p:cNvPr id="15" name="Textplatzhalter 2"/>
          <p:cNvSpPr>
            <a:spLocks noGrp="1"/>
          </p:cNvSpPr>
          <p:nvPr>
            <p:ph type="body" idx="1"/>
          </p:nvPr>
        </p:nvSpPr>
        <p:spPr>
          <a:xfrm>
            <a:off x="624000" y="5399231"/>
            <a:ext cx="5280000" cy="720583"/>
          </a:xfrm>
          <a:prstGeom prst="rect">
            <a:avLst/>
          </a:prstGeom>
        </p:spPr>
        <p:txBody>
          <a:bodyPr lIns="0" rIns="0" anchor="t" anchorCtr="0"/>
          <a:lstStyle>
            <a:lvl1pPr marL="0" indent="0">
              <a:buNone/>
              <a:defRPr sz="1400" b="0" i="0">
                <a:solidFill>
                  <a:schemeClr val="tx1"/>
                </a:solidFill>
                <a:latin typeface="Lucida Sans"/>
                <a:cs typeface="Lucida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4" name="Textplatzhalter 2"/>
          <p:cNvSpPr>
            <a:spLocks noGrp="1"/>
          </p:cNvSpPr>
          <p:nvPr>
            <p:ph type="body" idx="18"/>
          </p:nvPr>
        </p:nvSpPr>
        <p:spPr>
          <a:xfrm>
            <a:off x="6118966" y="5399231"/>
            <a:ext cx="5401033" cy="720583"/>
          </a:xfrm>
          <a:prstGeom prst="rect">
            <a:avLst/>
          </a:prstGeom>
        </p:spPr>
        <p:txBody>
          <a:bodyPr lIns="0" rIns="0" anchor="t" anchorCtr="0"/>
          <a:lstStyle>
            <a:lvl1pPr marL="0" indent="0">
              <a:buNone/>
              <a:defRPr sz="1400" b="0" i="0">
                <a:solidFill>
                  <a:schemeClr val="tx1"/>
                </a:solidFill>
                <a:latin typeface="Lucida Sans"/>
                <a:cs typeface="Lucida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9" name="Inhaltsplatzhalter 2"/>
          <p:cNvSpPr>
            <a:spLocks noGrp="1"/>
          </p:cNvSpPr>
          <p:nvPr>
            <p:ph sz="half" idx="13"/>
          </p:nvPr>
        </p:nvSpPr>
        <p:spPr>
          <a:xfrm>
            <a:off x="624000" y="1439230"/>
            <a:ext cx="5280000" cy="3960000"/>
          </a:xfrm>
          <a:prstGeom prst="rect">
            <a:avLst/>
          </a:prstGeom>
        </p:spPr>
        <p:txBody>
          <a:bodyPr lIns="0" rIns="0"/>
          <a:lstStyle>
            <a:lvl1pPr marL="271463" indent="-271463">
              <a:buClr>
                <a:srgbClr val="FAA500"/>
              </a:buClr>
              <a:buSzPct val="80000"/>
              <a:buFont typeface="MS PGothic"/>
              <a:buChar char="▶"/>
              <a:defRPr sz="1800">
                <a:latin typeface="Lucida Sans"/>
                <a:cs typeface="Lucida Sans"/>
              </a:defRPr>
            </a:lvl1pPr>
            <a:lvl2pPr marL="714375" indent="-257175">
              <a:buClr>
                <a:srgbClr val="FAA500"/>
              </a:buClr>
              <a:buSzPct val="80000"/>
              <a:buFont typeface="MS PGothic"/>
              <a:buChar char="▶"/>
              <a:defRPr sz="1800">
                <a:latin typeface="Lucida Sans"/>
                <a:cs typeface="Lucida Sans"/>
              </a:defRPr>
            </a:lvl2pPr>
            <a:lvl3pPr marL="1143000" indent="-228600">
              <a:buClr>
                <a:srgbClr val="FAA500"/>
              </a:buClr>
              <a:buSzPct val="80000"/>
              <a:buFont typeface="MS PGothic"/>
              <a:buChar char="▶"/>
              <a:defRPr sz="1800">
                <a:latin typeface="Lucida Sans"/>
                <a:cs typeface="Lucida Sans"/>
              </a:defRPr>
            </a:lvl3pPr>
            <a:lvl4pPr marL="1600200" indent="-228600">
              <a:buClr>
                <a:srgbClr val="FAA500"/>
              </a:buClr>
              <a:buSzPct val="80000"/>
              <a:buFont typeface="MS PGothic"/>
              <a:buChar char="▶"/>
              <a:defRPr sz="1800">
                <a:latin typeface="Lucida Sans"/>
                <a:cs typeface="Lucida Sans"/>
              </a:defRPr>
            </a:lvl4pPr>
            <a:lvl5pPr marL="2057400" indent="-228600">
              <a:buClr>
                <a:srgbClr val="FAA500"/>
              </a:buClr>
              <a:buSzPct val="80000"/>
              <a:buFont typeface="MS PGothic"/>
              <a:buChar char="▶"/>
              <a:defRPr sz="1800">
                <a:latin typeface="Lucida Sans"/>
                <a:cs typeface="Lucida Sans"/>
              </a:defRPr>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Inhaltsplatzhalter 3"/>
          <p:cNvSpPr>
            <a:spLocks noGrp="1"/>
          </p:cNvSpPr>
          <p:nvPr>
            <p:ph sz="half" idx="15"/>
          </p:nvPr>
        </p:nvSpPr>
        <p:spPr>
          <a:xfrm>
            <a:off x="6120000" y="1439230"/>
            <a:ext cx="5400000" cy="3960000"/>
          </a:xfrm>
          <a:prstGeom prst="rect">
            <a:avLst/>
          </a:prstGeom>
        </p:spPr>
        <p:txBody>
          <a:bodyPr lIns="0" rIns="0"/>
          <a:lstStyle>
            <a:lvl1pPr marL="271463" indent="-271463">
              <a:buClr>
                <a:srgbClr val="FAA500"/>
              </a:buClr>
              <a:buSzPct val="80000"/>
              <a:buFont typeface="MS PGothic"/>
              <a:buChar char="▶"/>
              <a:defRPr sz="1800" b="0" i="0" baseline="0">
                <a:solidFill>
                  <a:schemeClr val="tx1"/>
                </a:solidFill>
                <a:latin typeface="Lucida Sans"/>
                <a:cs typeface="Lucida Sans"/>
              </a:defRPr>
            </a:lvl1pPr>
            <a:lvl2pPr marL="714375" indent="-257175">
              <a:buClr>
                <a:srgbClr val="FAA500"/>
              </a:buClr>
              <a:buSzPct val="80000"/>
              <a:buFont typeface="MS PGothic"/>
              <a:buChar char="▶"/>
              <a:defRPr sz="1800" b="0" i="0" baseline="0">
                <a:solidFill>
                  <a:schemeClr val="tx1"/>
                </a:solidFill>
                <a:latin typeface="Lucida Sans"/>
                <a:cs typeface="Lucida Sans"/>
              </a:defRPr>
            </a:lvl2pPr>
            <a:lvl3pPr marL="1143000" indent="-228600">
              <a:buClr>
                <a:srgbClr val="FAA500"/>
              </a:buClr>
              <a:buSzPct val="80000"/>
              <a:buFont typeface="MS PGothic"/>
              <a:buChar char="▶"/>
              <a:defRPr sz="1800" b="0" i="0" baseline="0">
                <a:solidFill>
                  <a:schemeClr val="tx1"/>
                </a:solidFill>
                <a:latin typeface="Lucida Sans"/>
                <a:cs typeface="Lucida Sans"/>
              </a:defRPr>
            </a:lvl3pPr>
            <a:lvl4pPr marL="1600200" indent="-228600">
              <a:buClr>
                <a:srgbClr val="FAA500"/>
              </a:buClr>
              <a:buSzPct val="80000"/>
              <a:buFont typeface="MS PGothic"/>
              <a:buChar char="▶"/>
              <a:defRPr sz="1800" b="0" i="0" baseline="0">
                <a:solidFill>
                  <a:schemeClr val="tx1"/>
                </a:solidFill>
                <a:latin typeface="Lucida Sans"/>
                <a:cs typeface="Lucida Sans"/>
              </a:defRPr>
            </a:lvl4pPr>
            <a:lvl5pPr marL="2057400" indent="-228600">
              <a:buClr>
                <a:srgbClr val="FAA500"/>
              </a:buClr>
              <a:buSzPct val="80000"/>
              <a:buFont typeface="MS PGothic"/>
              <a:buChar char="▶"/>
              <a:defRPr sz="1800" b="0" i="0" baseline="0">
                <a:solidFill>
                  <a:schemeClr val="tx1"/>
                </a:solidFill>
                <a:latin typeface="Lucida Sans"/>
                <a:cs typeface="Lucida Sans"/>
              </a:defRPr>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Foliennummernplatzhalter 1"/>
          <p:cNvSpPr>
            <a:spLocks noGrp="1"/>
          </p:cNvSpPr>
          <p:nvPr>
            <p:ph type="sldNum" sz="quarter" idx="19"/>
          </p:nvPr>
        </p:nvSpPr>
        <p:spPr/>
        <p:txBody>
          <a:bodyPr/>
          <a:lstStyle/>
          <a:p>
            <a:fld id="{F19AE9A8-34D4-4E8C-BE9C-13C550F1BED0}" type="slidenum">
              <a:rPr lang="de-CH" smtClean="0"/>
              <a:t>‹Nr.›</a:t>
            </a:fld>
            <a:endParaRPr lang="de-CH" dirty="0"/>
          </a:p>
        </p:txBody>
      </p:sp>
    </p:spTree>
    <p:extLst>
      <p:ext uri="{BB962C8B-B14F-4D97-AF65-F5344CB8AC3E}">
        <p14:creationId xmlns:p14="http://schemas.microsoft.com/office/powerpoint/2010/main" val="1026862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Zwei Textfelder/Bilder mit Untertiteln">
    <p:spTree>
      <p:nvGrpSpPr>
        <p:cNvPr id="1" name=""/>
        <p:cNvGrpSpPr/>
        <p:nvPr/>
      </p:nvGrpSpPr>
      <p:grpSpPr>
        <a:xfrm>
          <a:off x="0" y="0"/>
          <a:ext cx="0" cy="0"/>
          <a:chOff x="0" y="0"/>
          <a:chExt cx="0" cy="0"/>
        </a:xfrm>
      </p:grpSpPr>
      <p:sp>
        <p:nvSpPr>
          <p:cNvPr id="10" name="Titel 1"/>
          <p:cNvSpPr>
            <a:spLocks noGrp="1"/>
          </p:cNvSpPr>
          <p:nvPr>
            <p:ph type="ctrTitle" hasCustomPrompt="1"/>
          </p:nvPr>
        </p:nvSpPr>
        <p:spPr>
          <a:xfrm>
            <a:off x="624000" y="360000"/>
            <a:ext cx="10896000" cy="540000"/>
          </a:xfrm>
          <a:prstGeom prst="rect">
            <a:avLst/>
          </a:prstGeom>
        </p:spPr>
        <p:txBody>
          <a:bodyPr lIns="0" rIns="0"/>
          <a:lstStyle>
            <a:lvl1pPr algn="l">
              <a:defRPr sz="2600" b="0" i="0" baseline="0">
                <a:solidFill>
                  <a:srgbClr val="697D91"/>
                </a:solidFill>
                <a:latin typeface="Lucida Sans"/>
                <a:cs typeface="Lucida Sans"/>
              </a:defRPr>
            </a:lvl1pPr>
          </a:lstStyle>
          <a:p>
            <a:r>
              <a:rPr lang="de-DE" dirty="0"/>
              <a:t>Titel durch Klicken hinzufügen</a:t>
            </a:r>
          </a:p>
        </p:txBody>
      </p:sp>
      <p:sp>
        <p:nvSpPr>
          <p:cNvPr id="15" name="Textplatzhalter 2"/>
          <p:cNvSpPr>
            <a:spLocks noGrp="1"/>
          </p:cNvSpPr>
          <p:nvPr>
            <p:ph type="body" idx="1" hasCustomPrompt="1"/>
          </p:nvPr>
        </p:nvSpPr>
        <p:spPr>
          <a:xfrm>
            <a:off x="624000" y="1440000"/>
            <a:ext cx="5280000" cy="540000"/>
          </a:xfrm>
          <a:prstGeom prst="rect">
            <a:avLst/>
          </a:prstGeom>
        </p:spPr>
        <p:txBody>
          <a:bodyPr lIns="0" rIns="0" anchor="t" anchorCtr="0"/>
          <a:lstStyle>
            <a:lvl1pPr marL="0" indent="0">
              <a:buNone/>
              <a:defRPr sz="1800" b="0" i="0" baseline="0">
                <a:solidFill>
                  <a:srgbClr val="697D91"/>
                </a:solidFill>
                <a:latin typeface="Lucida Sans"/>
                <a:cs typeface="Lucida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Untertitel durch Klicken hinzufügen</a:t>
            </a:r>
          </a:p>
        </p:txBody>
      </p:sp>
      <p:sp>
        <p:nvSpPr>
          <p:cNvPr id="16" name="Inhaltsplatzhalter 2"/>
          <p:cNvSpPr>
            <a:spLocks noGrp="1"/>
          </p:cNvSpPr>
          <p:nvPr>
            <p:ph sz="half" idx="13"/>
          </p:nvPr>
        </p:nvSpPr>
        <p:spPr>
          <a:xfrm>
            <a:off x="624000" y="2160000"/>
            <a:ext cx="5280000" cy="3960000"/>
          </a:xfrm>
          <a:prstGeom prst="rect">
            <a:avLst/>
          </a:prstGeom>
        </p:spPr>
        <p:txBody>
          <a:bodyPr lIns="0" rIns="0"/>
          <a:lstStyle>
            <a:lvl1pPr marL="271463" indent="-271463">
              <a:buClr>
                <a:srgbClr val="FAA500"/>
              </a:buClr>
              <a:buSzPct val="80000"/>
              <a:buFont typeface="MS PGothic"/>
              <a:buChar char="▶"/>
              <a:defRPr sz="1800">
                <a:latin typeface="Lucida Sans"/>
                <a:cs typeface="Lucida Sans"/>
              </a:defRPr>
            </a:lvl1pPr>
            <a:lvl2pPr marL="714375" indent="-257175">
              <a:buClr>
                <a:srgbClr val="FAA500"/>
              </a:buClr>
              <a:buSzPct val="80000"/>
              <a:buFont typeface="MS PGothic"/>
              <a:buChar char="▶"/>
              <a:defRPr sz="1800">
                <a:latin typeface="Lucida Sans"/>
                <a:cs typeface="Lucida Sans"/>
              </a:defRPr>
            </a:lvl2pPr>
            <a:lvl3pPr marL="1143000" indent="-228600">
              <a:buClr>
                <a:srgbClr val="FAA500"/>
              </a:buClr>
              <a:buSzPct val="80000"/>
              <a:buFont typeface="MS PGothic"/>
              <a:buChar char="▶"/>
              <a:defRPr sz="1800">
                <a:latin typeface="Lucida Sans"/>
                <a:cs typeface="Lucida Sans"/>
              </a:defRPr>
            </a:lvl3pPr>
            <a:lvl4pPr marL="1600200" indent="-228600">
              <a:buClr>
                <a:srgbClr val="FAA500"/>
              </a:buClr>
              <a:buSzPct val="80000"/>
              <a:buFont typeface="MS PGothic"/>
              <a:buChar char="▶"/>
              <a:defRPr sz="1800">
                <a:latin typeface="Lucida Sans"/>
                <a:cs typeface="Lucida Sans"/>
              </a:defRPr>
            </a:lvl4pPr>
            <a:lvl5pPr marL="2057400" indent="-228600">
              <a:buClr>
                <a:srgbClr val="FAA500"/>
              </a:buClr>
              <a:buSzPct val="80000"/>
              <a:buFont typeface="MS PGothic"/>
              <a:buChar char="▶"/>
              <a:defRPr sz="1800">
                <a:latin typeface="Lucida Sans"/>
                <a:cs typeface="Lucida Sans"/>
              </a:defRPr>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7" name="Textplatzhalter 2"/>
          <p:cNvSpPr>
            <a:spLocks noGrp="1"/>
          </p:cNvSpPr>
          <p:nvPr>
            <p:ph type="body" idx="14" hasCustomPrompt="1"/>
          </p:nvPr>
        </p:nvSpPr>
        <p:spPr>
          <a:xfrm>
            <a:off x="6120000" y="1440000"/>
            <a:ext cx="5400000" cy="540000"/>
          </a:xfrm>
          <a:prstGeom prst="rect">
            <a:avLst/>
          </a:prstGeom>
        </p:spPr>
        <p:txBody>
          <a:bodyPr lIns="0" rIns="0" anchor="t" anchorCtr="0"/>
          <a:lstStyle>
            <a:lvl1pPr marL="0" indent="0">
              <a:buNone/>
              <a:defRPr sz="1800" b="0" i="0">
                <a:solidFill>
                  <a:srgbClr val="697D91"/>
                </a:solidFill>
                <a:latin typeface="Lucida Sans"/>
                <a:cs typeface="Lucida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Untertitel durch Klicken hinzufügen</a:t>
            </a:r>
          </a:p>
        </p:txBody>
      </p:sp>
      <p:sp>
        <p:nvSpPr>
          <p:cNvPr id="18" name="Inhaltsplatzhalter 3"/>
          <p:cNvSpPr>
            <a:spLocks noGrp="1"/>
          </p:cNvSpPr>
          <p:nvPr>
            <p:ph sz="half" idx="15"/>
          </p:nvPr>
        </p:nvSpPr>
        <p:spPr>
          <a:xfrm>
            <a:off x="6120000" y="2160000"/>
            <a:ext cx="5400000" cy="3960000"/>
          </a:xfrm>
          <a:prstGeom prst="rect">
            <a:avLst/>
          </a:prstGeom>
        </p:spPr>
        <p:txBody>
          <a:bodyPr lIns="0" rIns="0"/>
          <a:lstStyle>
            <a:lvl1pPr marL="271463" indent="-271463">
              <a:buClr>
                <a:srgbClr val="FAA500"/>
              </a:buClr>
              <a:buSzPct val="80000"/>
              <a:buFont typeface="MS PGothic"/>
              <a:buChar char="▶"/>
              <a:defRPr sz="1800" b="0" i="0" baseline="0">
                <a:solidFill>
                  <a:schemeClr val="tx1"/>
                </a:solidFill>
                <a:latin typeface="Lucida Sans"/>
                <a:cs typeface="Lucida Sans"/>
              </a:defRPr>
            </a:lvl1pPr>
            <a:lvl2pPr marL="714375" indent="-257175">
              <a:buClr>
                <a:srgbClr val="FAA500"/>
              </a:buClr>
              <a:buSzPct val="80000"/>
              <a:buFont typeface="MS PGothic"/>
              <a:buChar char="▶"/>
              <a:defRPr sz="1800" b="0" i="0" baseline="0">
                <a:solidFill>
                  <a:schemeClr val="tx1"/>
                </a:solidFill>
                <a:latin typeface="Lucida Sans"/>
                <a:cs typeface="Lucida Sans"/>
              </a:defRPr>
            </a:lvl2pPr>
            <a:lvl3pPr marL="1143000" indent="-228600">
              <a:buClr>
                <a:srgbClr val="FAA500"/>
              </a:buClr>
              <a:buSzPct val="80000"/>
              <a:buFont typeface="MS PGothic"/>
              <a:buChar char="▶"/>
              <a:defRPr sz="1800" b="0" i="0" baseline="0">
                <a:solidFill>
                  <a:schemeClr val="tx1"/>
                </a:solidFill>
                <a:latin typeface="Lucida Sans"/>
                <a:cs typeface="Lucida Sans"/>
              </a:defRPr>
            </a:lvl3pPr>
            <a:lvl4pPr marL="1600200" indent="-228600">
              <a:buClr>
                <a:srgbClr val="FAA500"/>
              </a:buClr>
              <a:buSzPct val="80000"/>
              <a:buFont typeface="MS PGothic"/>
              <a:buChar char="▶"/>
              <a:defRPr sz="1800" b="0" i="0" baseline="0">
                <a:solidFill>
                  <a:schemeClr val="tx1"/>
                </a:solidFill>
                <a:latin typeface="Lucida Sans"/>
                <a:cs typeface="Lucida Sans"/>
              </a:defRPr>
            </a:lvl4pPr>
            <a:lvl5pPr marL="2057400" indent="-228600">
              <a:buClr>
                <a:srgbClr val="FAA500"/>
              </a:buClr>
              <a:buSzPct val="80000"/>
              <a:buFont typeface="MS PGothic"/>
              <a:buChar char="▶"/>
              <a:defRPr sz="1800" b="0" i="0" baseline="0">
                <a:solidFill>
                  <a:schemeClr val="tx1"/>
                </a:solidFill>
                <a:latin typeface="Lucida Sans"/>
                <a:cs typeface="Lucida Sans"/>
              </a:defRPr>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Foliennummernplatzhalter 1"/>
          <p:cNvSpPr>
            <a:spLocks noGrp="1"/>
          </p:cNvSpPr>
          <p:nvPr>
            <p:ph type="sldNum" sz="quarter" idx="16"/>
          </p:nvPr>
        </p:nvSpPr>
        <p:spPr/>
        <p:txBody>
          <a:bodyPr/>
          <a:lstStyle/>
          <a:p>
            <a:fld id="{F19AE9A8-34D4-4E8C-BE9C-13C550F1BED0}" type="slidenum">
              <a:rPr lang="de-CH" smtClean="0"/>
              <a:t>‹Nr.›</a:t>
            </a:fld>
            <a:endParaRPr lang="de-CH" dirty="0"/>
          </a:p>
        </p:txBody>
      </p:sp>
    </p:spTree>
    <p:extLst>
      <p:ext uri="{BB962C8B-B14F-4D97-AF65-F5344CB8AC3E}">
        <p14:creationId xmlns:p14="http://schemas.microsoft.com/office/powerpoint/2010/main" val="3807689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rei Textfelder/Bilder">
    <p:spTree>
      <p:nvGrpSpPr>
        <p:cNvPr id="1" name=""/>
        <p:cNvGrpSpPr/>
        <p:nvPr/>
      </p:nvGrpSpPr>
      <p:grpSpPr>
        <a:xfrm>
          <a:off x="0" y="0"/>
          <a:ext cx="0" cy="0"/>
          <a:chOff x="0" y="0"/>
          <a:chExt cx="0" cy="0"/>
        </a:xfrm>
      </p:grpSpPr>
      <p:sp>
        <p:nvSpPr>
          <p:cNvPr id="10" name="Titel 1"/>
          <p:cNvSpPr>
            <a:spLocks noGrp="1"/>
          </p:cNvSpPr>
          <p:nvPr>
            <p:ph type="ctrTitle" hasCustomPrompt="1"/>
          </p:nvPr>
        </p:nvSpPr>
        <p:spPr>
          <a:xfrm>
            <a:off x="623999" y="360000"/>
            <a:ext cx="10895999" cy="540000"/>
          </a:xfrm>
          <a:prstGeom prst="rect">
            <a:avLst/>
          </a:prstGeom>
        </p:spPr>
        <p:txBody>
          <a:bodyPr lIns="0"/>
          <a:lstStyle>
            <a:lvl1pPr algn="l">
              <a:defRPr sz="2600" b="0" i="0">
                <a:solidFill>
                  <a:srgbClr val="697D91"/>
                </a:solidFill>
                <a:latin typeface="Lucida Sans"/>
                <a:cs typeface="Lucida Sans"/>
              </a:defRPr>
            </a:lvl1pPr>
          </a:lstStyle>
          <a:p>
            <a:r>
              <a:rPr lang="de-DE" dirty="0"/>
              <a:t>Titel durch Klicken hinzufügen</a:t>
            </a:r>
          </a:p>
        </p:txBody>
      </p:sp>
      <p:sp>
        <p:nvSpPr>
          <p:cNvPr id="15" name="Textplatzhalter 2"/>
          <p:cNvSpPr>
            <a:spLocks noGrp="1"/>
          </p:cNvSpPr>
          <p:nvPr>
            <p:ph type="body" idx="1"/>
          </p:nvPr>
        </p:nvSpPr>
        <p:spPr>
          <a:xfrm>
            <a:off x="624000" y="5399231"/>
            <a:ext cx="3456000" cy="720583"/>
          </a:xfrm>
          <a:prstGeom prst="rect">
            <a:avLst/>
          </a:prstGeom>
        </p:spPr>
        <p:txBody>
          <a:bodyPr lIns="0" anchor="t" anchorCtr="0"/>
          <a:lstStyle>
            <a:lvl1pPr marL="0" indent="0">
              <a:buNone/>
              <a:defRPr sz="1400" b="0" i="0">
                <a:solidFill>
                  <a:schemeClr val="tx1"/>
                </a:solidFill>
                <a:latin typeface="Lucida Sans"/>
                <a:cs typeface="Lucida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4" name="Textplatzhalter 2"/>
          <p:cNvSpPr>
            <a:spLocks noGrp="1"/>
          </p:cNvSpPr>
          <p:nvPr>
            <p:ph type="body" idx="18"/>
          </p:nvPr>
        </p:nvSpPr>
        <p:spPr>
          <a:xfrm>
            <a:off x="4344000" y="5399231"/>
            <a:ext cx="3456000" cy="720583"/>
          </a:xfrm>
          <a:prstGeom prst="rect">
            <a:avLst/>
          </a:prstGeom>
        </p:spPr>
        <p:txBody>
          <a:bodyPr lIns="0" anchor="t" anchorCtr="0"/>
          <a:lstStyle>
            <a:lvl1pPr marL="0" indent="0">
              <a:buNone/>
              <a:defRPr sz="1400" b="0" i="0">
                <a:solidFill>
                  <a:schemeClr val="tx1"/>
                </a:solidFill>
                <a:latin typeface="Lucida Sans"/>
                <a:cs typeface="Lucida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9" name="Inhaltsplatzhalter 2"/>
          <p:cNvSpPr>
            <a:spLocks noGrp="1"/>
          </p:cNvSpPr>
          <p:nvPr>
            <p:ph sz="half" idx="13"/>
          </p:nvPr>
        </p:nvSpPr>
        <p:spPr>
          <a:xfrm>
            <a:off x="624000" y="1439230"/>
            <a:ext cx="3456000" cy="3960000"/>
          </a:xfrm>
          <a:prstGeom prst="rect">
            <a:avLst/>
          </a:prstGeom>
        </p:spPr>
        <p:txBody>
          <a:bodyPr lIns="0"/>
          <a:lstStyle>
            <a:lvl1pPr marL="271463" indent="-271463">
              <a:buClr>
                <a:srgbClr val="FAA500"/>
              </a:buClr>
              <a:buSzPct val="80000"/>
              <a:buFont typeface="MS PGothic"/>
              <a:buChar char="▶"/>
              <a:defRPr sz="1800">
                <a:latin typeface="Lucida Sans"/>
                <a:cs typeface="Lucida Sans"/>
              </a:defRPr>
            </a:lvl1pPr>
            <a:lvl2pPr marL="714375" indent="-257175">
              <a:buClr>
                <a:srgbClr val="FAA500"/>
              </a:buClr>
              <a:buSzPct val="80000"/>
              <a:buFont typeface="MS PGothic"/>
              <a:buChar char="▶"/>
              <a:defRPr sz="1800">
                <a:latin typeface="Lucida Sans"/>
                <a:cs typeface="Lucida Sans"/>
              </a:defRPr>
            </a:lvl2pPr>
            <a:lvl3pPr marL="1143000" indent="-228600">
              <a:buClr>
                <a:srgbClr val="FAA500"/>
              </a:buClr>
              <a:buSzPct val="80000"/>
              <a:buFont typeface="MS PGothic"/>
              <a:buChar char="▶"/>
              <a:defRPr sz="1800">
                <a:latin typeface="Lucida Sans"/>
                <a:cs typeface="Lucida Sans"/>
              </a:defRPr>
            </a:lvl3pPr>
            <a:lvl4pPr marL="1600200" indent="-228600">
              <a:buClr>
                <a:srgbClr val="FAA500"/>
              </a:buClr>
              <a:buSzPct val="80000"/>
              <a:buFont typeface="MS PGothic"/>
              <a:buChar char="▶"/>
              <a:defRPr sz="1800">
                <a:latin typeface="Lucida Sans"/>
                <a:cs typeface="Lucida Sans"/>
              </a:defRPr>
            </a:lvl4pPr>
            <a:lvl5pPr marL="2057400" indent="-228600">
              <a:buClr>
                <a:srgbClr val="FAA500"/>
              </a:buClr>
              <a:buSzPct val="80000"/>
              <a:buFont typeface="MS PGothic"/>
              <a:buChar char="▶"/>
              <a:defRPr sz="1800">
                <a:latin typeface="Lucida Sans"/>
                <a:cs typeface="Lucida Sans"/>
              </a:defRPr>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Inhaltsplatzhalter 3"/>
          <p:cNvSpPr>
            <a:spLocks noGrp="1"/>
          </p:cNvSpPr>
          <p:nvPr>
            <p:ph sz="half" idx="15"/>
          </p:nvPr>
        </p:nvSpPr>
        <p:spPr>
          <a:xfrm>
            <a:off x="4344000" y="1439230"/>
            <a:ext cx="3456000" cy="3960000"/>
          </a:xfrm>
          <a:prstGeom prst="rect">
            <a:avLst/>
          </a:prstGeom>
        </p:spPr>
        <p:txBody>
          <a:bodyPr lIns="0"/>
          <a:lstStyle>
            <a:lvl1pPr marL="271463" indent="-271463">
              <a:buClr>
                <a:srgbClr val="FAA500"/>
              </a:buClr>
              <a:buSzPct val="80000"/>
              <a:buFont typeface="MS PGothic"/>
              <a:buChar char="▶"/>
              <a:defRPr sz="1800" b="0" i="0" baseline="0">
                <a:latin typeface="Lucida Sans"/>
                <a:cs typeface="Lucida Sans"/>
              </a:defRPr>
            </a:lvl1pPr>
            <a:lvl2pPr marL="714375" indent="-257175">
              <a:buClr>
                <a:srgbClr val="FAA500"/>
              </a:buClr>
              <a:buSzPct val="80000"/>
              <a:buFont typeface="MS PGothic"/>
              <a:buChar char="▶"/>
              <a:defRPr sz="1800" b="0" i="0" baseline="0">
                <a:latin typeface="Lucida Sans"/>
                <a:cs typeface="Lucida Sans"/>
              </a:defRPr>
            </a:lvl2pPr>
            <a:lvl3pPr marL="1143000" indent="-228600">
              <a:buClr>
                <a:srgbClr val="FAA500"/>
              </a:buClr>
              <a:buSzPct val="80000"/>
              <a:buFont typeface="MS PGothic"/>
              <a:buChar char="▶"/>
              <a:defRPr sz="1800" b="0" i="0" baseline="0">
                <a:latin typeface="Lucida Sans"/>
                <a:cs typeface="Lucida Sans"/>
              </a:defRPr>
            </a:lvl3pPr>
            <a:lvl4pPr marL="1600200" indent="-228600">
              <a:buClr>
                <a:srgbClr val="FAA500"/>
              </a:buClr>
              <a:buSzPct val="80000"/>
              <a:buFont typeface="MS PGothic"/>
              <a:buChar char="▶"/>
              <a:defRPr sz="1800" b="0" i="0" baseline="0">
                <a:latin typeface="Lucida Sans"/>
                <a:cs typeface="Lucida Sans"/>
              </a:defRPr>
            </a:lvl4pPr>
            <a:lvl5pPr marL="2057400" indent="-228600">
              <a:buClr>
                <a:srgbClr val="FAA500"/>
              </a:buClr>
              <a:buSzPct val="80000"/>
              <a:buFont typeface="MS PGothic"/>
              <a:buChar char="▶"/>
              <a:defRPr sz="1800" b="0" i="0" baseline="0">
                <a:latin typeface="Lucida Sans"/>
                <a:cs typeface="Lucida Sans"/>
              </a:defRPr>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Inhaltsplatzhalter 3"/>
          <p:cNvSpPr>
            <a:spLocks noGrp="1"/>
          </p:cNvSpPr>
          <p:nvPr>
            <p:ph sz="half" idx="19"/>
          </p:nvPr>
        </p:nvSpPr>
        <p:spPr>
          <a:xfrm>
            <a:off x="8063997" y="1439230"/>
            <a:ext cx="3456000" cy="3960000"/>
          </a:xfrm>
          <a:prstGeom prst="rect">
            <a:avLst/>
          </a:prstGeom>
        </p:spPr>
        <p:txBody>
          <a:bodyPr lIns="0"/>
          <a:lstStyle>
            <a:lvl1pPr marL="271463" indent="-271463">
              <a:buClr>
                <a:srgbClr val="FAA500"/>
              </a:buClr>
              <a:buSzPct val="80000"/>
              <a:buFont typeface="MS PGothic"/>
              <a:buChar char="▶"/>
              <a:defRPr sz="1800" b="0" i="0" baseline="0">
                <a:latin typeface="Lucida Sans"/>
                <a:cs typeface="Lucida Sans"/>
              </a:defRPr>
            </a:lvl1pPr>
            <a:lvl2pPr marL="714375" indent="-257175">
              <a:buClr>
                <a:srgbClr val="FAA500"/>
              </a:buClr>
              <a:buSzPct val="80000"/>
              <a:buFont typeface="MS PGothic"/>
              <a:buChar char="▶"/>
              <a:defRPr sz="1800" b="0" i="0" baseline="0">
                <a:latin typeface="Lucida Sans"/>
                <a:cs typeface="Lucida Sans"/>
              </a:defRPr>
            </a:lvl2pPr>
            <a:lvl3pPr marL="1143000" indent="-228600">
              <a:buClr>
                <a:srgbClr val="FAA500"/>
              </a:buClr>
              <a:buSzPct val="80000"/>
              <a:buFont typeface="MS PGothic"/>
              <a:buChar char="▶"/>
              <a:defRPr sz="1800" b="0" i="0" baseline="0">
                <a:latin typeface="Lucida Sans"/>
                <a:cs typeface="Lucida Sans"/>
              </a:defRPr>
            </a:lvl3pPr>
            <a:lvl4pPr marL="1600200" indent="-228600">
              <a:buClr>
                <a:srgbClr val="FAA500"/>
              </a:buClr>
              <a:buSzPct val="80000"/>
              <a:buFont typeface="MS PGothic"/>
              <a:buChar char="▶"/>
              <a:defRPr sz="1800" b="0" i="0" baseline="0">
                <a:latin typeface="Lucida Sans"/>
                <a:cs typeface="Lucida Sans"/>
              </a:defRPr>
            </a:lvl4pPr>
            <a:lvl5pPr marL="2057400" indent="-228600">
              <a:buClr>
                <a:srgbClr val="FAA500"/>
              </a:buClr>
              <a:buSzPct val="80000"/>
              <a:buFont typeface="MS PGothic"/>
              <a:buChar char="▶"/>
              <a:defRPr sz="1800" b="0" i="0" baseline="0">
                <a:latin typeface="Lucida Sans"/>
                <a:cs typeface="Lucida Sans"/>
              </a:defRPr>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8" name="Textplatzhalter 2"/>
          <p:cNvSpPr>
            <a:spLocks noGrp="1"/>
          </p:cNvSpPr>
          <p:nvPr>
            <p:ph type="body" idx="20"/>
          </p:nvPr>
        </p:nvSpPr>
        <p:spPr>
          <a:xfrm>
            <a:off x="8063997" y="5399231"/>
            <a:ext cx="3456000" cy="720583"/>
          </a:xfrm>
          <a:prstGeom prst="rect">
            <a:avLst/>
          </a:prstGeom>
        </p:spPr>
        <p:txBody>
          <a:bodyPr lIns="0" anchor="t" anchorCtr="0"/>
          <a:lstStyle>
            <a:lvl1pPr marL="0" indent="0">
              <a:buNone/>
              <a:defRPr sz="1400" b="0" i="0">
                <a:solidFill>
                  <a:schemeClr val="tx1"/>
                </a:solidFill>
                <a:latin typeface="Lucida Sans"/>
                <a:cs typeface="Lucida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2" name="Foliennummernplatzhalter 1"/>
          <p:cNvSpPr>
            <a:spLocks noGrp="1"/>
          </p:cNvSpPr>
          <p:nvPr>
            <p:ph type="sldNum" sz="quarter" idx="16"/>
          </p:nvPr>
        </p:nvSpPr>
        <p:spPr>
          <a:xfrm>
            <a:off x="9020456" y="6241257"/>
            <a:ext cx="2391256" cy="365125"/>
          </a:xfrm>
        </p:spPr>
        <p:txBody>
          <a:bodyPr/>
          <a:lstStyle/>
          <a:p>
            <a:fld id="{F19AE9A8-34D4-4E8C-BE9C-13C550F1BED0}" type="slidenum">
              <a:rPr lang="de-CH" smtClean="0"/>
              <a:t>‹Nr.›</a:t>
            </a:fld>
            <a:endParaRPr lang="de-CH" dirty="0"/>
          </a:p>
        </p:txBody>
      </p:sp>
    </p:spTree>
    <p:extLst>
      <p:ext uri="{BB962C8B-B14F-4D97-AF65-F5344CB8AC3E}">
        <p14:creationId xmlns:p14="http://schemas.microsoft.com/office/powerpoint/2010/main" val="225970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Textfeld 15"/>
          <p:cNvSpPr txBox="1">
            <a:spLocks noChangeArrowheads="1"/>
          </p:cNvSpPr>
          <p:nvPr/>
        </p:nvSpPr>
        <p:spPr bwMode="auto">
          <a:xfrm>
            <a:off x="609600" y="6300788"/>
            <a:ext cx="89175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defTabSz="647700" eaLnBrk="0" hangingPunct="0">
              <a:defRPr sz="2400">
                <a:solidFill>
                  <a:schemeClr val="tx1"/>
                </a:solidFill>
                <a:latin typeface="Calibri" pitchFamily="34" charset="0"/>
                <a:ea typeface="MS PGothic" pitchFamily="34" charset="-128"/>
              </a:defRPr>
            </a:lvl1pPr>
            <a:lvl2pPr marL="742950" indent="-285750" defTabSz="647700" eaLnBrk="0" hangingPunct="0">
              <a:defRPr sz="2400">
                <a:solidFill>
                  <a:schemeClr val="tx1"/>
                </a:solidFill>
                <a:latin typeface="Calibri" pitchFamily="34" charset="0"/>
                <a:ea typeface="MS PGothic" pitchFamily="34" charset="-128"/>
              </a:defRPr>
            </a:lvl2pPr>
            <a:lvl3pPr marL="1143000" indent="-228600" defTabSz="647700" eaLnBrk="0" hangingPunct="0">
              <a:defRPr sz="2400">
                <a:solidFill>
                  <a:schemeClr val="tx1"/>
                </a:solidFill>
                <a:latin typeface="Calibri" pitchFamily="34" charset="0"/>
                <a:ea typeface="MS PGothic" pitchFamily="34" charset="-128"/>
              </a:defRPr>
            </a:lvl3pPr>
            <a:lvl4pPr marL="1600200" indent="-228600" defTabSz="647700" eaLnBrk="0" hangingPunct="0">
              <a:defRPr sz="2400">
                <a:solidFill>
                  <a:schemeClr val="tx1"/>
                </a:solidFill>
                <a:latin typeface="Calibri" pitchFamily="34" charset="0"/>
                <a:ea typeface="MS PGothic" pitchFamily="34" charset="-128"/>
              </a:defRPr>
            </a:lvl4pPr>
            <a:lvl5pPr marL="2057400" indent="-228600" defTabSz="647700" eaLnBrk="0" hangingPunct="0">
              <a:defRPr sz="2400">
                <a:solidFill>
                  <a:schemeClr val="tx1"/>
                </a:solidFill>
                <a:latin typeface="Calibri" pitchFamily="34" charset="0"/>
                <a:ea typeface="MS PGothic" pitchFamily="34" charset="-128"/>
              </a:defRPr>
            </a:lvl5pPr>
            <a:lvl6pPr marL="2514600" indent="-228600" defTabSz="6477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defTabSz="6477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defTabSz="6477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defTabSz="6477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de-DE" sz="1000" dirty="0">
                <a:solidFill>
                  <a:srgbClr val="697D91"/>
                </a:solidFill>
                <a:latin typeface="Lucida Sans" pitchFamily="34" charset="0"/>
              </a:rPr>
              <a:t>Berner Fachhochschule | Institut Alter</a:t>
            </a:r>
          </a:p>
        </p:txBody>
      </p:sp>
      <p:sp>
        <p:nvSpPr>
          <p:cNvPr id="2" name="Rechteck 1"/>
          <p:cNvSpPr/>
          <p:nvPr/>
        </p:nvSpPr>
        <p:spPr>
          <a:xfrm>
            <a:off x="0" y="0"/>
            <a:ext cx="12192000" cy="6858000"/>
          </a:xfrm>
          <a:prstGeom prst="rect">
            <a:avLst/>
          </a:prstGeom>
          <a:noFill/>
          <a:ln w="6350">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sz="1800"/>
          </a:p>
        </p:txBody>
      </p:sp>
      <p:sp>
        <p:nvSpPr>
          <p:cNvPr id="3" name="Foliennummernplatzhalter 2"/>
          <p:cNvSpPr>
            <a:spLocks noGrp="1"/>
          </p:cNvSpPr>
          <p:nvPr>
            <p:ph type="sldNum" sz="quarter" idx="4"/>
          </p:nvPr>
        </p:nvSpPr>
        <p:spPr>
          <a:xfrm>
            <a:off x="9020456" y="6241257"/>
            <a:ext cx="2391256" cy="365125"/>
          </a:xfrm>
          <a:prstGeom prst="rect">
            <a:avLst/>
          </a:prstGeom>
        </p:spPr>
        <p:txBody>
          <a:bodyPr vert="horz" lIns="91440" tIns="45720" rIns="0" bIns="45720" rtlCol="0" anchor="ctr"/>
          <a:lstStyle>
            <a:lvl1pPr algn="r">
              <a:defRPr sz="1000">
                <a:solidFill>
                  <a:srgbClr val="697D91"/>
                </a:solidFill>
                <a:latin typeface="+mn-lt"/>
              </a:defRPr>
            </a:lvl1pPr>
          </a:lstStyle>
          <a:p>
            <a:fld id="{F19AE9A8-34D4-4E8C-BE9C-13C550F1BED0}" type="slidenum">
              <a:rPr lang="de-CH" smtClean="0"/>
              <a:pPr/>
              <a:t>‹Nr.›</a:t>
            </a:fld>
            <a:endParaRPr lang="de-CH" dirty="0"/>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84" r:id="rId5"/>
    <p:sldLayoutId id="2147483785" r:id="rId6"/>
    <p:sldLayoutId id="2147483786" r:id="rId7"/>
    <p:sldLayoutId id="2147483787" r:id="rId8"/>
    <p:sldLayoutId id="2147483788" r:id="rId9"/>
    <p:sldLayoutId id="2147483789" r:id="rId10"/>
    <p:sldLayoutId id="2147483790" r:id="rId11"/>
  </p:sldLayoutIdLst>
  <p:hf sldNum="0" hdr="0" ftr="0" dt="0"/>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Lucida Sans" pitchFamily="34"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Lucida Sans" pitchFamily="34"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Lucida Sans" pitchFamily="34"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Lucida Sans" pitchFamily="34"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hyperlink" Target="file:///\\stadtluzern.ch\Departments$\AGES\7%20Vernetzung\Netzwerk%20Alter%20Luzern\2019-12-02\Pr&#228;sentationen\Netzwerk%20Alter%20Luzern%202019-12-02.pptx#-1,4,Soziale Teilhabe" TargetMode="External"/><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wgs-s019\bilder\Ablage_Kommunikation_WGS\Fotos INA\Oberflaechen, Personenbilder sw\825333_RGB_Powerpoint_Titelbild.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524001" y="1685041"/>
            <a:ext cx="6119813" cy="2816225"/>
          </a:xfrm>
          <a:prstGeom prst="rect">
            <a:avLst/>
          </a:prstGeom>
          <a:noFill/>
          <a:extLst>
            <a:ext uri="{909E8E84-426E-40DD-AFC4-6F175D3DCCD1}">
              <a14:hiddenFill xmlns:a14="http://schemas.microsoft.com/office/drawing/2010/main">
                <a:solidFill>
                  <a:srgbClr val="FFFFFF"/>
                </a:solidFill>
              </a14:hiddenFill>
            </a:ext>
          </a:extLst>
        </p:spPr>
      </p:pic>
      <p:sp>
        <p:nvSpPr>
          <p:cNvPr id="6147" name="Titel 2"/>
          <p:cNvSpPr>
            <a:spLocks noGrp="1"/>
          </p:cNvSpPr>
          <p:nvPr>
            <p:ph type="ctrTitle"/>
          </p:nvPr>
        </p:nvSpPr>
        <p:spPr bwMode="auto">
          <a:xfrm>
            <a:off x="1992313" y="4622800"/>
            <a:ext cx="8043862"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r>
              <a:rPr lang="de-CH" dirty="0">
                <a:latin typeface="Lucida Sans" pitchFamily="34" charset="0"/>
                <a:cs typeface="Lucida Sans Unicode" pitchFamily="34" charset="0"/>
              </a:rPr>
              <a:t>Soziale Teilhabe im Alter</a:t>
            </a:r>
          </a:p>
        </p:txBody>
      </p:sp>
      <p:sp>
        <p:nvSpPr>
          <p:cNvPr id="6148" name="Untertitel 3"/>
          <p:cNvSpPr>
            <a:spLocks noGrp="1"/>
          </p:cNvSpPr>
          <p:nvPr>
            <p:ph type="subTitle" idx="1"/>
          </p:nvPr>
        </p:nvSpPr>
        <p:spPr bwMode="auto">
          <a:xfrm>
            <a:off x="1992314" y="5156200"/>
            <a:ext cx="6783387" cy="806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r>
              <a:rPr lang="de-CH" dirty="0">
                <a:latin typeface="Lucida Sans" pitchFamily="34" charset="0"/>
                <a:cs typeface="Lucida Sans Unicode" pitchFamily="34" charset="0"/>
              </a:rPr>
              <a:t>Inputreferat, Netzwerk Alter Luzern, 02.12.2019</a:t>
            </a:r>
          </a:p>
          <a:p>
            <a:r>
              <a:rPr lang="de-CH" dirty="0">
                <a:latin typeface="Lucida Sans" pitchFamily="34" charset="0"/>
                <a:cs typeface="Lucida Sans Unicode" pitchFamily="34" charset="0"/>
              </a:rPr>
              <a:t>Jonathan Bennett, Leiter Institut Alter, Berner Fachhochschule</a:t>
            </a:r>
          </a:p>
        </p:txBody>
      </p:sp>
      <p:sp>
        <p:nvSpPr>
          <p:cNvPr id="6149" name="Textplatzhalter 4"/>
          <p:cNvSpPr>
            <a:spLocks noGrp="1"/>
          </p:cNvSpPr>
          <p:nvPr>
            <p:ph type="body" sz="quarter" idx="13"/>
          </p:nvPr>
        </p:nvSpPr>
        <p:spPr bwMode="auto">
          <a:xfrm>
            <a:off x="1985964" y="6299201"/>
            <a:ext cx="6789737" cy="258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r>
              <a:rPr lang="de-CH" dirty="0">
                <a:latin typeface="Lucida Sans" pitchFamily="34" charset="0"/>
              </a:rPr>
              <a:t>Institut Alter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half" idx="1"/>
          </p:nvPr>
        </p:nvSpPr>
        <p:spPr/>
        <p:txBody>
          <a:bodyPr/>
          <a:lstStyle/>
          <a:p>
            <a:pPr fontAlgn="ctr"/>
            <a:r>
              <a:rPr lang="de-CH" dirty="0"/>
              <a:t>Wie stellt sich die Gesellschaft als Ganzes zur Teilhabe der älteren Bevölkerung?</a:t>
            </a:r>
          </a:p>
          <a:p>
            <a:pPr lvl="1" fontAlgn="ctr"/>
            <a:r>
              <a:rPr lang="de-CH" dirty="0"/>
              <a:t>Z.B. Infrastruktur, Raumplanung</a:t>
            </a:r>
          </a:p>
          <a:p>
            <a:pPr lvl="1" fontAlgn="ctr"/>
            <a:r>
              <a:rPr lang="de-CH" dirty="0"/>
              <a:t>Gestaltung des Gesundheitssystems </a:t>
            </a:r>
          </a:p>
          <a:p>
            <a:pPr lvl="1" fontAlgn="ctr"/>
            <a:r>
              <a:rPr lang="de-CH" dirty="0"/>
              <a:t>Höhe von Renten</a:t>
            </a:r>
          </a:p>
          <a:p>
            <a:pPr lvl="1" fontAlgn="ctr"/>
            <a:r>
              <a:rPr lang="de-CH" dirty="0"/>
              <a:t>Bezahlung von Mitarbeitenden in der Langzeitpflege</a:t>
            </a:r>
          </a:p>
          <a:p>
            <a:pPr lvl="1" fontAlgn="ctr"/>
            <a:r>
              <a:rPr lang="de-CH" dirty="0"/>
              <a:t>Support von Angehörigen, die alte Menschen pflegen</a:t>
            </a:r>
          </a:p>
          <a:p>
            <a:pPr lvl="1" fontAlgn="ctr"/>
            <a:r>
              <a:rPr lang="de-CH" dirty="0"/>
              <a:t>Zugang zu Bildungsangeboten</a:t>
            </a:r>
          </a:p>
          <a:p>
            <a:pPr marL="0" indent="0">
              <a:buNone/>
            </a:pPr>
            <a:endParaRPr lang="de-CH" dirty="0"/>
          </a:p>
          <a:p>
            <a:pPr marL="0" indent="0">
              <a:buNone/>
            </a:pPr>
            <a:endParaRPr lang="de-CH" dirty="0"/>
          </a:p>
        </p:txBody>
      </p:sp>
      <p:sp>
        <p:nvSpPr>
          <p:cNvPr id="3" name="Titel 2"/>
          <p:cNvSpPr>
            <a:spLocks noGrp="1"/>
          </p:cNvSpPr>
          <p:nvPr>
            <p:ph type="ctrTitle"/>
          </p:nvPr>
        </p:nvSpPr>
        <p:spPr/>
        <p:txBody>
          <a:bodyPr/>
          <a:lstStyle/>
          <a:p>
            <a:r>
              <a:rPr lang="de-CH" dirty="0"/>
              <a:t>Gesellschaftliche und kulturelle Voraussetzungen von Teilhabe</a:t>
            </a:r>
          </a:p>
        </p:txBody>
      </p:sp>
    </p:spTree>
    <p:extLst>
      <p:ext uri="{BB962C8B-B14F-4D97-AF65-F5344CB8AC3E}">
        <p14:creationId xmlns:p14="http://schemas.microsoft.com/office/powerpoint/2010/main" val="3167180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0F8A026-8C4F-4FC3-AA5C-E76D86867300}"/>
              </a:ext>
            </a:extLst>
          </p:cNvPr>
          <p:cNvSpPr>
            <a:spLocks noGrp="1"/>
          </p:cNvSpPr>
          <p:nvPr>
            <p:ph sz="half" idx="1"/>
          </p:nvPr>
        </p:nvSpPr>
        <p:spPr/>
        <p:txBody>
          <a:bodyPr/>
          <a:lstStyle/>
          <a:p>
            <a:r>
              <a:rPr lang="de-CH" dirty="0"/>
              <a:t>Dass ältere Menschen am politischen, kulturellen und sozialen Leben teilhaben sollen, war nicht immer selbstverständlich</a:t>
            </a:r>
          </a:p>
          <a:p>
            <a:pPr lvl="1"/>
            <a:r>
              <a:rPr lang="de-CH" dirty="0"/>
              <a:t>Bis in die sechziger Jahre war eher das Prinzip des «Disengagement» vorherrschend</a:t>
            </a:r>
          </a:p>
          <a:p>
            <a:r>
              <a:rPr lang="de-CH" dirty="0"/>
              <a:t>Vorherrschend ist nun das Bild des aktiven Alterns, das positiv bewertet wird, aber ebenfalls unvollständig ist</a:t>
            </a:r>
          </a:p>
          <a:p>
            <a:pPr lvl="1"/>
            <a:r>
              <a:rPr lang="de-CH" dirty="0"/>
              <a:t>Es überträgt die Verantwortung für eine gelingende Teilhabe in hohem Masse dem älteren Menschen selbst</a:t>
            </a:r>
          </a:p>
          <a:p>
            <a:r>
              <a:rPr lang="de-CH" dirty="0"/>
              <a:t>Teilhabe ist aber an Voraussetzungen geknüpft wie Gesundheit, soziale und materielle Ressourcen und nicht zuletzt auch von Umweltfaktoren abhängig</a:t>
            </a:r>
          </a:p>
          <a:p>
            <a:pPr lvl="1"/>
            <a:r>
              <a:rPr lang="de-CH" dirty="0"/>
              <a:t>Somit bleibt die Teilhabe auch eine gesellschaftliche und politische Gestaltungsaufgabe</a:t>
            </a:r>
            <a:endParaRPr lang="de-DE" dirty="0"/>
          </a:p>
        </p:txBody>
      </p:sp>
      <p:sp>
        <p:nvSpPr>
          <p:cNvPr id="3" name="Titel 2">
            <a:extLst>
              <a:ext uri="{FF2B5EF4-FFF2-40B4-BE49-F238E27FC236}">
                <a16:creationId xmlns:a16="http://schemas.microsoft.com/office/drawing/2014/main" id="{4DBAB480-05FC-4893-9184-9CCE07109246}"/>
              </a:ext>
            </a:extLst>
          </p:cNvPr>
          <p:cNvSpPr>
            <a:spLocks noGrp="1"/>
          </p:cNvSpPr>
          <p:nvPr>
            <p:ph type="ctrTitle"/>
          </p:nvPr>
        </p:nvSpPr>
        <p:spPr/>
        <p:txBody>
          <a:bodyPr/>
          <a:lstStyle/>
          <a:p>
            <a:r>
              <a:rPr lang="de-CH" dirty="0"/>
              <a:t>Fazit 1: </a:t>
            </a:r>
            <a:endParaRPr lang="de-DE" dirty="0"/>
          </a:p>
        </p:txBody>
      </p:sp>
    </p:spTree>
    <p:extLst>
      <p:ext uri="{BB962C8B-B14F-4D97-AF65-F5344CB8AC3E}">
        <p14:creationId xmlns:p14="http://schemas.microsoft.com/office/powerpoint/2010/main" val="3171907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453548-2756-4EB4-A2AC-C634869CEF9F}"/>
              </a:ext>
            </a:extLst>
          </p:cNvPr>
          <p:cNvSpPr>
            <a:spLocks noGrp="1"/>
          </p:cNvSpPr>
          <p:nvPr>
            <p:ph type="ctrTitle"/>
          </p:nvPr>
        </p:nvSpPr>
        <p:spPr/>
        <p:txBody>
          <a:bodyPr/>
          <a:lstStyle/>
          <a:p>
            <a:r>
              <a:rPr lang="de-CH" dirty="0"/>
              <a:t>These 2: Eine umfassende Alterspolitik umfasst die Förderung von räumlichen und sozialen Umwelten, welche Teilhabe aller Generationen ermöglichen</a:t>
            </a:r>
            <a:endParaRPr lang="de-DE" dirty="0"/>
          </a:p>
        </p:txBody>
      </p:sp>
      <p:sp>
        <p:nvSpPr>
          <p:cNvPr id="3" name="Untertitel 2">
            <a:extLst>
              <a:ext uri="{FF2B5EF4-FFF2-40B4-BE49-F238E27FC236}">
                <a16:creationId xmlns:a16="http://schemas.microsoft.com/office/drawing/2014/main" id="{1237989E-5D87-4B4B-8D68-097423A1372F}"/>
              </a:ext>
            </a:extLst>
          </p:cNvPr>
          <p:cNvSpPr>
            <a:spLocks noGrp="1"/>
          </p:cNvSpPr>
          <p:nvPr>
            <p:ph type="subTitle" idx="1"/>
          </p:nvPr>
        </p:nvSpPr>
        <p:spPr>
          <a:xfrm>
            <a:off x="1992000" y="3276680"/>
            <a:ext cx="6513884" cy="805526"/>
          </a:xfrm>
        </p:spPr>
        <p:txBody>
          <a:bodyPr/>
          <a:lstStyle/>
          <a:p>
            <a:endParaRPr lang="de-DE" dirty="0"/>
          </a:p>
        </p:txBody>
      </p:sp>
    </p:spTree>
    <p:extLst>
      <p:ext uri="{BB962C8B-B14F-4D97-AF65-F5344CB8AC3E}">
        <p14:creationId xmlns:p14="http://schemas.microsoft.com/office/powerpoint/2010/main" val="3954822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3">
            <a:extLst>
              <a:ext uri="{FF2B5EF4-FFF2-40B4-BE49-F238E27FC236}">
                <a16:creationId xmlns:a16="http://schemas.microsoft.com/office/drawing/2014/main" id="{2E091114-5B2D-48B4-A3D2-7859725B2899}"/>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3859852" y="2913322"/>
            <a:ext cx="6574233" cy="3258155"/>
          </a:xfrm>
          <a:prstGeom prst="rect">
            <a:avLst/>
          </a:prstGeom>
        </p:spPr>
      </p:pic>
      <p:sp>
        <p:nvSpPr>
          <p:cNvPr id="3" name="Titel 2">
            <a:extLst>
              <a:ext uri="{FF2B5EF4-FFF2-40B4-BE49-F238E27FC236}">
                <a16:creationId xmlns:a16="http://schemas.microsoft.com/office/drawing/2014/main" id="{253B8991-D5F6-4E8F-B903-15895AA86F3C}"/>
              </a:ext>
            </a:extLst>
          </p:cNvPr>
          <p:cNvSpPr>
            <a:spLocks noGrp="1"/>
          </p:cNvSpPr>
          <p:nvPr>
            <p:ph type="ctrTitle"/>
          </p:nvPr>
        </p:nvSpPr>
        <p:spPr/>
        <p:txBody>
          <a:bodyPr/>
          <a:lstStyle/>
          <a:p>
            <a:r>
              <a:rPr lang="de-CH" dirty="0"/>
              <a:t>Der Mensch ist Teil eines Ökosystems  </a:t>
            </a:r>
            <a:endParaRPr lang="de-DE" dirty="0"/>
          </a:p>
        </p:txBody>
      </p:sp>
      <p:sp>
        <p:nvSpPr>
          <p:cNvPr id="5" name="Textfeld 4">
            <a:extLst>
              <a:ext uri="{FF2B5EF4-FFF2-40B4-BE49-F238E27FC236}">
                <a16:creationId xmlns:a16="http://schemas.microsoft.com/office/drawing/2014/main" id="{76935491-EE6E-4073-AF78-8FAD42B79064}"/>
              </a:ext>
            </a:extLst>
          </p:cNvPr>
          <p:cNvSpPr txBox="1"/>
          <p:nvPr/>
        </p:nvSpPr>
        <p:spPr>
          <a:xfrm>
            <a:off x="8934893" y="6205613"/>
            <a:ext cx="1360967" cy="584775"/>
          </a:xfrm>
          <a:prstGeom prst="rect">
            <a:avLst/>
          </a:prstGeom>
          <a:noFill/>
        </p:spPr>
        <p:txBody>
          <a:bodyPr wrap="square" rtlCol="0">
            <a:spAutoFit/>
          </a:bodyPr>
          <a:lstStyle/>
          <a:p>
            <a:r>
              <a:rPr lang="de-DE" sz="800" u="sng" dirty="0">
                <a:latin typeface="+mj-lt"/>
              </a:rPr>
              <a:t>Quelle: https://www.nap.edu/openbook/23446/xhtml/images/p-44-1.jpg</a:t>
            </a:r>
          </a:p>
        </p:txBody>
      </p:sp>
      <p:sp>
        <p:nvSpPr>
          <p:cNvPr id="7" name="Inhaltsplatzhalter 4">
            <a:extLst>
              <a:ext uri="{FF2B5EF4-FFF2-40B4-BE49-F238E27FC236}">
                <a16:creationId xmlns:a16="http://schemas.microsoft.com/office/drawing/2014/main" id="{FBA4016B-09C6-4381-9B00-22483F63D4F2}"/>
              </a:ext>
            </a:extLst>
          </p:cNvPr>
          <p:cNvSpPr txBox="1">
            <a:spLocks/>
          </p:cNvSpPr>
          <p:nvPr/>
        </p:nvSpPr>
        <p:spPr>
          <a:xfrm>
            <a:off x="1992000" y="1439999"/>
            <a:ext cx="8100000" cy="4680000"/>
          </a:xfrm>
          <a:prstGeom prst="rect">
            <a:avLst/>
          </a:prstGeom>
        </p:spPr>
        <p:txBody>
          <a:bodyPr lIns="0" rIns="0"/>
          <a:lstStyle>
            <a:lvl1pPr marL="271463" indent="-271463" algn="l" defTabSz="457200" rtl="0" eaLnBrk="1" fontAlgn="base" hangingPunct="1">
              <a:spcBef>
                <a:spcPct val="20000"/>
              </a:spcBef>
              <a:spcAft>
                <a:spcPct val="0"/>
              </a:spcAft>
              <a:buClr>
                <a:srgbClr val="FAA500"/>
              </a:buClr>
              <a:buSzPct val="80000"/>
              <a:buFont typeface="MS PGothic"/>
              <a:buChar char="▶"/>
              <a:defRPr sz="1800" kern="1200">
                <a:solidFill>
                  <a:schemeClr val="tx1"/>
                </a:solidFill>
                <a:latin typeface="Lucida Sans"/>
                <a:ea typeface="MS PGothic" pitchFamily="34" charset="-128"/>
                <a:cs typeface="Lucida Sans"/>
              </a:defRPr>
            </a:lvl1pPr>
            <a:lvl2pPr marL="742950" indent="-285750" algn="l" defTabSz="457200" rtl="0" eaLnBrk="1" fontAlgn="base" hangingPunct="1">
              <a:spcBef>
                <a:spcPct val="20000"/>
              </a:spcBef>
              <a:spcAft>
                <a:spcPct val="0"/>
              </a:spcAft>
              <a:buClr>
                <a:srgbClr val="FAA500"/>
              </a:buClr>
              <a:buSzPct val="80000"/>
              <a:buFont typeface="MS PGothic"/>
              <a:buChar char="▶"/>
              <a:defRPr sz="1800" kern="1200">
                <a:solidFill>
                  <a:schemeClr val="tx1"/>
                </a:solidFill>
                <a:latin typeface="Lucida Sans"/>
                <a:ea typeface="MS PGothic" pitchFamily="34" charset="-128"/>
                <a:cs typeface="Lucida Sans"/>
              </a:defRPr>
            </a:lvl2pPr>
            <a:lvl3pPr marL="1143000" indent="-228600" algn="l" defTabSz="457200" rtl="0" eaLnBrk="1" fontAlgn="base" hangingPunct="1">
              <a:spcBef>
                <a:spcPct val="20000"/>
              </a:spcBef>
              <a:spcAft>
                <a:spcPct val="0"/>
              </a:spcAft>
              <a:buClr>
                <a:srgbClr val="FAA500"/>
              </a:buClr>
              <a:buSzPct val="80000"/>
              <a:buFont typeface="MS PGothic"/>
              <a:buChar char="▶"/>
              <a:defRPr sz="1800" kern="1200">
                <a:solidFill>
                  <a:schemeClr val="tx1"/>
                </a:solidFill>
                <a:latin typeface="Lucida Sans"/>
                <a:ea typeface="MS PGothic" pitchFamily="34" charset="-128"/>
                <a:cs typeface="Lucida Sans"/>
              </a:defRPr>
            </a:lvl3pPr>
            <a:lvl4pPr marL="1600200" indent="-228600" algn="l" defTabSz="457200" rtl="0" eaLnBrk="1" fontAlgn="base" hangingPunct="1">
              <a:spcBef>
                <a:spcPct val="20000"/>
              </a:spcBef>
              <a:spcAft>
                <a:spcPct val="0"/>
              </a:spcAft>
              <a:buClr>
                <a:srgbClr val="FAA500"/>
              </a:buClr>
              <a:buSzPct val="80000"/>
              <a:buFont typeface="MS PGothic"/>
              <a:buChar char="▶"/>
              <a:defRPr sz="1800" kern="1200">
                <a:solidFill>
                  <a:schemeClr val="tx1"/>
                </a:solidFill>
                <a:latin typeface="Lucida Sans"/>
                <a:ea typeface="MS PGothic" pitchFamily="34" charset="-128"/>
                <a:cs typeface="Lucida Sans"/>
              </a:defRPr>
            </a:lvl4pPr>
            <a:lvl5pPr marL="2057400" indent="-228600" algn="l" defTabSz="457200" rtl="0" eaLnBrk="1" fontAlgn="base" hangingPunct="1">
              <a:spcBef>
                <a:spcPct val="20000"/>
              </a:spcBef>
              <a:spcAft>
                <a:spcPct val="0"/>
              </a:spcAft>
              <a:buClr>
                <a:srgbClr val="FAA500"/>
              </a:buClr>
              <a:buSzPct val="80000"/>
              <a:buFont typeface="MS PGothic"/>
              <a:buChar char="▶"/>
              <a:defRPr sz="1800" kern="1200">
                <a:solidFill>
                  <a:schemeClr val="tx1"/>
                </a:solidFill>
                <a:latin typeface="Lucida Sans"/>
                <a:ea typeface="MS PGothic" pitchFamily="34" charset="-128"/>
                <a:cs typeface="Lucida San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r>
              <a:rPr lang="de-CH" dirty="0"/>
              <a:t>Der Mensch befindet sich in einem lebenslangen Anpassungsprozess an seine Umwelt. Kennzeichnend für den älter werdenden Menschen ist, dass diese Anpassungsleistungen mit zunehmenden körperlichen, mentalen und auch materiellen Anstrengungen verbunden sind.</a:t>
            </a:r>
            <a:endParaRPr lang="de-DE" dirty="0"/>
          </a:p>
        </p:txBody>
      </p:sp>
    </p:spTree>
    <p:extLst>
      <p:ext uri="{BB962C8B-B14F-4D97-AF65-F5344CB8AC3E}">
        <p14:creationId xmlns:p14="http://schemas.microsoft.com/office/powerpoint/2010/main" val="28503803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4191EFA-9B26-439A-832C-A2192DAA9945}"/>
              </a:ext>
            </a:extLst>
          </p:cNvPr>
          <p:cNvSpPr>
            <a:spLocks noGrp="1"/>
          </p:cNvSpPr>
          <p:nvPr>
            <p:ph type="ctrTitle"/>
          </p:nvPr>
        </p:nvSpPr>
        <p:spPr/>
        <p:txBody>
          <a:bodyPr/>
          <a:lstStyle/>
          <a:p>
            <a:r>
              <a:rPr lang="de-CH" dirty="0"/>
              <a:t>Teilhabe spielt sich in einem Ökosystem ab</a:t>
            </a:r>
            <a:br>
              <a:rPr lang="de-CH" dirty="0"/>
            </a:br>
            <a:endParaRPr lang="de-DE" dirty="0"/>
          </a:p>
        </p:txBody>
      </p:sp>
      <p:sp>
        <p:nvSpPr>
          <p:cNvPr id="5" name="Inhaltsplatzhalter 4">
            <a:extLst>
              <a:ext uri="{FF2B5EF4-FFF2-40B4-BE49-F238E27FC236}">
                <a16:creationId xmlns:a16="http://schemas.microsoft.com/office/drawing/2014/main" id="{C2E113F2-D271-4C0B-A3D9-E5C95551B8B9}"/>
              </a:ext>
            </a:extLst>
          </p:cNvPr>
          <p:cNvSpPr>
            <a:spLocks noGrp="1"/>
          </p:cNvSpPr>
          <p:nvPr>
            <p:ph sz="half" idx="13"/>
          </p:nvPr>
        </p:nvSpPr>
        <p:spPr/>
        <p:txBody>
          <a:bodyPr/>
          <a:lstStyle/>
          <a:p>
            <a:r>
              <a:rPr lang="de-CH" dirty="0"/>
              <a:t>Individuum</a:t>
            </a:r>
          </a:p>
          <a:p>
            <a:pPr lvl="1"/>
            <a:r>
              <a:rPr lang="de-CH" dirty="0"/>
              <a:t>Ressourcen</a:t>
            </a:r>
          </a:p>
          <a:p>
            <a:pPr lvl="2"/>
            <a:r>
              <a:rPr lang="de-CH" dirty="0"/>
              <a:t>Soziale</a:t>
            </a:r>
          </a:p>
          <a:p>
            <a:pPr lvl="2"/>
            <a:r>
              <a:rPr lang="de-CH" dirty="0"/>
              <a:t>Intellektuell</a:t>
            </a:r>
          </a:p>
          <a:p>
            <a:pPr lvl="2"/>
            <a:r>
              <a:rPr lang="de-CH" dirty="0"/>
              <a:t>Materiell</a:t>
            </a:r>
          </a:p>
          <a:p>
            <a:pPr lvl="2"/>
            <a:r>
              <a:rPr lang="de-CH" dirty="0"/>
              <a:t>Gesundheitlich</a:t>
            </a:r>
          </a:p>
          <a:p>
            <a:pPr lvl="1"/>
            <a:r>
              <a:rPr lang="de-CH" dirty="0"/>
              <a:t>Persönlichkeit</a:t>
            </a:r>
          </a:p>
          <a:p>
            <a:pPr lvl="2"/>
            <a:r>
              <a:rPr lang="de-CH" dirty="0"/>
              <a:t>«Charakterzügen»</a:t>
            </a:r>
          </a:p>
          <a:p>
            <a:endParaRPr lang="de-DE" dirty="0"/>
          </a:p>
        </p:txBody>
      </p:sp>
      <p:sp>
        <p:nvSpPr>
          <p:cNvPr id="3" name="Inhaltsplatzhalter 2">
            <a:extLst>
              <a:ext uri="{FF2B5EF4-FFF2-40B4-BE49-F238E27FC236}">
                <a16:creationId xmlns:a16="http://schemas.microsoft.com/office/drawing/2014/main" id="{7E38277B-E825-48C2-8A0E-2E7592995575}"/>
              </a:ext>
            </a:extLst>
          </p:cNvPr>
          <p:cNvSpPr>
            <a:spLocks noGrp="1"/>
          </p:cNvSpPr>
          <p:nvPr>
            <p:ph sz="half" idx="15"/>
          </p:nvPr>
        </p:nvSpPr>
        <p:spPr/>
        <p:txBody>
          <a:bodyPr/>
          <a:lstStyle/>
          <a:p>
            <a:r>
              <a:rPr lang="de-CH" dirty="0"/>
              <a:t>Umwelt</a:t>
            </a:r>
          </a:p>
          <a:p>
            <a:pPr lvl="1"/>
            <a:r>
              <a:rPr lang="de-CH" dirty="0"/>
              <a:t>Materiell/physikalisch</a:t>
            </a:r>
          </a:p>
          <a:p>
            <a:pPr lvl="1"/>
            <a:r>
              <a:rPr lang="de-CH" dirty="0"/>
              <a:t>Sozial</a:t>
            </a:r>
          </a:p>
          <a:p>
            <a:pPr lvl="1"/>
            <a:r>
              <a:rPr lang="de-CH" dirty="0"/>
              <a:t>Kulturell</a:t>
            </a:r>
          </a:p>
          <a:p>
            <a:pPr lvl="1"/>
            <a:r>
              <a:rPr lang="de-CH" dirty="0"/>
              <a:t>Politisch</a:t>
            </a:r>
          </a:p>
          <a:p>
            <a:pPr lvl="2"/>
            <a:r>
              <a:rPr lang="de-CH" dirty="0"/>
              <a:t>Z.B. Gesundheitspolitik, Alterspolitik</a:t>
            </a:r>
          </a:p>
          <a:p>
            <a:pPr lvl="1"/>
            <a:endParaRPr lang="de-CH" dirty="0"/>
          </a:p>
          <a:p>
            <a:endParaRPr lang="de-DE" dirty="0"/>
          </a:p>
        </p:txBody>
      </p:sp>
    </p:spTree>
    <p:extLst>
      <p:ext uri="{BB962C8B-B14F-4D97-AF65-F5344CB8AC3E}">
        <p14:creationId xmlns:p14="http://schemas.microsoft.com/office/powerpoint/2010/main" val="3927389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ED37677-50F0-42B2-96D7-72825B3AD676}"/>
              </a:ext>
            </a:extLst>
          </p:cNvPr>
          <p:cNvSpPr>
            <a:spLocks noGrp="1"/>
          </p:cNvSpPr>
          <p:nvPr>
            <p:ph sz="half" idx="1"/>
          </p:nvPr>
        </p:nvSpPr>
        <p:spPr/>
        <p:txBody>
          <a:bodyPr/>
          <a:lstStyle/>
          <a:p>
            <a:r>
              <a:rPr lang="de-CH" dirty="0"/>
              <a:t>Bewusstsein für die gegenseitige Abhängigkeit von materieller und sozialer Umwelt</a:t>
            </a:r>
          </a:p>
          <a:p>
            <a:r>
              <a:rPr lang="de-CH" dirty="0"/>
              <a:t>Sensibilität dafür, dass die gebaute Umwelt Teilhabe ermöglicht oder behindert</a:t>
            </a:r>
          </a:p>
          <a:p>
            <a:r>
              <a:rPr lang="de-CH" dirty="0"/>
              <a:t>Starker Fokus auf der Ermöglichung von wertvollen sozialen Kontakten</a:t>
            </a:r>
          </a:p>
          <a:p>
            <a:r>
              <a:rPr lang="de-CH" dirty="0"/>
              <a:t>«Einschränkungen resultieren nicht aus den Krankheiten und körperlichen Gebrechen an sich, </a:t>
            </a:r>
            <a:r>
              <a:rPr lang="de-CH" dirty="0">
                <a:solidFill>
                  <a:srgbClr val="FF0000"/>
                </a:solidFill>
              </a:rPr>
              <a:t>sondern aus Mängeln in der räumlichen und sozialen Umwelt, die nicht die erforderlichen Kompensationsmöglichkeiten bereitstellt</a:t>
            </a:r>
            <a:r>
              <a:rPr lang="de-CH" dirty="0"/>
              <a:t>» (</a:t>
            </a:r>
            <a:r>
              <a:rPr lang="de-CH" dirty="0" err="1"/>
              <a:t>Kümpers</a:t>
            </a:r>
            <a:r>
              <a:rPr lang="de-CH" dirty="0"/>
              <a:t> &amp; Falk, 2013, S. 82)</a:t>
            </a:r>
          </a:p>
          <a:p>
            <a:pPr lvl="1"/>
            <a:endParaRPr lang="de-CH" dirty="0"/>
          </a:p>
          <a:p>
            <a:pPr lvl="1"/>
            <a:endParaRPr lang="de-DE" dirty="0"/>
          </a:p>
          <a:p>
            <a:pPr lvl="1"/>
            <a:endParaRPr lang="de-DE" dirty="0"/>
          </a:p>
          <a:p>
            <a:pPr lvl="1"/>
            <a:endParaRPr lang="de-DE" dirty="0"/>
          </a:p>
          <a:p>
            <a:pPr lvl="1"/>
            <a:endParaRPr lang="de-DE" dirty="0"/>
          </a:p>
          <a:p>
            <a:pPr lvl="1"/>
            <a:endParaRPr lang="de-DE" dirty="0"/>
          </a:p>
          <a:p>
            <a:pPr lvl="1"/>
            <a:endParaRPr lang="de-DE" sz="600" dirty="0"/>
          </a:p>
          <a:p>
            <a:pPr lvl="1"/>
            <a:endParaRPr lang="de-DE" sz="600" dirty="0"/>
          </a:p>
          <a:p>
            <a:pPr lvl="1"/>
            <a:endParaRPr lang="de-DE" sz="600" dirty="0"/>
          </a:p>
          <a:p>
            <a:pPr lvl="1"/>
            <a:endParaRPr lang="de-DE" sz="600" dirty="0"/>
          </a:p>
          <a:p>
            <a:pPr lvl="1"/>
            <a:endParaRPr lang="de-DE" sz="600" dirty="0"/>
          </a:p>
          <a:p>
            <a:pPr lvl="1"/>
            <a:endParaRPr lang="de-DE" sz="600" dirty="0"/>
          </a:p>
          <a:p>
            <a:pPr lvl="1"/>
            <a:endParaRPr lang="de-DE" sz="600" dirty="0"/>
          </a:p>
          <a:p>
            <a:pPr lvl="1"/>
            <a:endParaRPr lang="de-DE" sz="600" dirty="0"/>
          </a:p>
          <a:p>
            <a:pPr lvl="1"/>
            <a:endParaRPr lang="de-DE" sz="600" dirty="0"/>
          </a:p>
          <a:p>
            <a:pPr lvl="1"/>
            <a:endParaRPr lang="de-DE" sz="600" dirty="0"/>
          </a:p>
          <a:p>
            <a:pPr lvl="1"/>
            <a:endParaRPr lang="de-DE" sz="600" dirty="0"/>
          </a:p>
          <a:p>
            <a:pPr lvl="7"/>
            <a:r>
              <a:rPr lang="de-DE" sz="600" dirty="0"/>
              <a:t>Quelle: https://8004.ch/wp-content/uploads/2018/06/IMG_2036.jpg</a:t>
            </a:r>
          </a:p>
        </p:txBody>
      </p:sp>
      <p:sp>
        <p:nvSpPr>
          <p:cNvPr id="3" name="Titel 2">
            <a:extLst>
              <a:ext uri="{FF2B5EF4-FFF2-40B4-BE49-F238E27FC236}">
                <a16:creationId xmlns:a16="http://schemas.microsoft.com/office/drawing/2014/main" id="{44988755-56D1-4AB1-8104-6F0D8B3B3C41}"/>
              </a:ext>
            </a:extLst>
          </p:cNvPr>
          <p:cNvSpPr>
            <a:spLocks noGrp="1"/>
          </p:cNvSpPr>
          <p:nvPr>
            <p:ph type="ctrTitle"/>
          </p:nvPr>
        </p:nvSpPr>
        <p:spPr/>
        <p:txBody>
          <a:bodyPr/>
          <a:lstStyle/>
          <a:p>
            <a:r>
              <a:rPr lang="de-CH" dirty="0"/>
              <a:t>Das Konzept der Sozialraumorientierung</a:t>
            </a:r>
            <a:endParaRPr lang="de-DE" dirty="0"/>
          </a:p>
        </p:txBody>
      </p:sp>
      <p:pic>
        <p:nvPicPr>
          <p:cNvPr id="4" name="Grafik 3">
            <a:extLst>
              <a:ext uri="{FF2B5EF4-FFF2-40B4-BE49-F238E27FC236}">
                <a16:creationId xmlns:a16="http://schemas.microsoft.com/office/drawing/2014/main" id="{7E3FD171-19E3-42F2-ACD3-977CDE317A3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08112" y="4525115"/>
            <a:ext cx="2668772" cy="1779181"/>
          </a:xfrm>
          <a:prstGeom prst="rect">
            <a:avLst/>
          </a:prstGeom>
        </p:spPr>
      </p:pic>
    </p:spTree>
    <p:extLst>
      <p:ext uri="{BB962C8B-B14F-4D97-AF65-F5344CB8AC3E}">
        <p14:creationId xmlns:p14="http://schemas.microsoft.com/office/powerpoint/2010/main" val="41503282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59A5375-DF90-4609-B4D1-91BD4ECA736D}"/>
              </a:ext>
            </a:extLst>
          </p:cNvPr>
          <p:cNvSpPr>
            <a:spLocks noGrp="1"/>
          </p:cNvSpPr>
          <p:nvPr>
            <p:ph sz="half" idx="1"/>
          </p:nvPr>
        </p:nvSpPr>
        <p:spPr/>
        <p:txBody>
          <a:bodyPr/>
          <a:lstStyle/>
          <a:p>
            <a:r>
              <a:rPr lang="de-CH" dirty="0"/>
              <a:t>Teilhabe älterer Menschen wird durch sozialräumliche Bedingungen erleichtert oder erschwert</a:t>
            </a:r>
          </a:p>
          <a:p>
            <a:r>
              <a:rPr lang="de-CH" dirty="0"/>
              <a:t>Die Beeinflussbarkeit der sozialräumlichen Umweltbedingungen durch das einzelne Individuum ist beschränkt</a:t>
            </a:r>
          </a:p>
          <a:p>
            <a:endParaRPr lang="de-CH" dirty="0"/>
          </a:p>
          <a:p>
            <a:pPr lvl="1"/>
            <a:r>
              <a:rPr lang="de-CH" dirty="0"/>
              <a:t>Gestaltungsaufgabe der Politik </a:t>
            </a:r>
          </a:p>
          <a:p>
            <a:pPr lvl="2"/>
            <a:r>
              <a:rPr lang="de-CH" dirty="0"/>
              <a:t>Sozialpolitik </a:t>
            </a:r>
          </a:p>
          <a:p>
            <a:pPr lvl="3"/>
            <a:r>
              <a:rPr lang="de-CH" dirty="0"/>
              <a:t>Unterstützung von Quartierarbeit, Nachbarschaftshilfe, Sorgenden Gemeinschaften</a:t>
            </a:r>
          </a:p>
          <a:p>
            <a:pPr lvl="2"/>
            <a:r>
              <a:rPr lang="de-CH" dirty="0"/>
              <a:t>Raumplanungspolitik</a:t>
            </a:r>
          </a:p>
          <a:p>
            <a:pPr lvl="3"/>
            <a:r>
              <a:rPr lang="de-CH" dirty="0"/>
              <a:t>Berücksichtigung von «Kompensationsmöglichkeiten» </a:t>
            </a:r>
          </a:p>
          <a:p>
            <a:pPr lvl="2"/>
            <a:r>
              <a:rPr lang="de-CH" dirty="0"/>
              <a:t>Verkehr / Mobilität</a:t>
            </a:r>
          </a:p>
          <a:p>
            <a:pPr lvl="3"/>
            <a:r>
              <a:rPr lang="de-CH" dirty="0"/>
              <a:t>Zugänglichkeit öffentlicher Verkehr</a:t>
            </a:r>
          </a:p>
          <a:p>
            <a:pPr lvl="2"/>
            <a:r>
              <a:rPr lang="de-CH" dirty="0"/>
              <a:t>Wohnbaupolitik</a:t>
            </a:r>
          </a:p>
          <a:p>
            <a:pPr lvl="3"/>
            <a:r>
              <a:rPr lang="de-CH" dirty="0"/>
              <a:t>Ermöglichung des lebenslangen Wohnens «zuhause»</a:t>
            </a:r>
            <a:endParaRPr lang="de-DE" dirty="0"/>
          </a:p>
        </p:txBody>
      </p:sp>
      <p:sp>
        <p:nvSpPr>
          <p:cNvPr id="3" name="Titel 2">
            <a:extLst>
              <a:ext uri="{FF2B5EF4-FFF2-40B4-BE49-F238E27FC236}">
                <a16:creationId xmlns:a16="http://schemas.microsoft.com/office/drawing/2014/main" id="{1458D62B-5E9B-4098-AF76-C35C238227D6}"/>
              </a:ext>
            </a:extLst>
          </p:cNvPr>
          <p:cNvSpPr>
            <a:spLocks noGrp="1"/>
          </p:cNvSpPr>
          <p:nvPr>
            <p:ph type="ctrTitle"/>
          </p:nvPr>
        </p:nvSpPr>
        <p:spPr/>
        <p:txBody>
          <a:bodyPr/>
          <a:lstStyle/>
          <a:p>
            <a:r>
              <a:rPr lang="de-CH" dirty="0"/>
              <a:t>Fazit II: </a:t>
            </a:r>
            <a:endParaRPr lang="de-DE" dirty="0"/>
          </a:p>
        </p:txBody>
      </p:sp>
    </p:spTree>
    <p:extLst>
      <p:ext uri="{BB962C8B-B14F-4D97-AF65-F5344CB8AC3E}">
        <p14:creationId xmlns:p14="http://schemas.microsoft.com/office/powerpoint/2010/main" val="39469004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7104B20-51BA-4479-842A-B2A201308854}"/>
              </a:ext>
            </a:extLst>
          </p:cNvPr>
          <p:cNvSpPr>
            <a:spLocks noGrp="1"/>
          </p:cNvSpPr>
          <p:nvPr>
            <p:ph type="ctrTitle"/>
          </p:nvPr>
        </p:nvSpPr>
        <p:spPr/>
        <p:txBody>
          <a:bodyPr/>
          <a:lstStyle/>
          <a:p>
            <a:r>
              <a:rPr lang="de-CH" dirty="0"/>
              <a:t>These 3: Die Diversität der älteren Menschen wird unterschätzt. Daraus resultiert ein zu enges Verständnis von Teilhabe. </a:t>
            </a:r>
            <a:r>
              <a:rPr lang="de-DE" dirty="0"/>
              <a:t/>
            </a:r>
            <a:br>
              <a:rPr lang="de-DE" dirty="0"/>
            </a:br>
            <a:endParaRPr lang="de-DE" dirty="0"/>
          </a:p>
        </p:txBody>
      </p:sp>
      <p:sp>
        <p:nvSpPr>
          <p:cNvPr id="5" name="Untertitel 4">
            <a:extLst>
              <a:ext uri="{FF2B5EF4-FFF2-40B4-BE49-F238E27FC236}">
                <a16:creationId xmlns:a16="http://schemas.microsoft.com/office/drawing/2014/main" id="{7392BBF9-2EE7-4770-9BEA-70BCD135D6E4}"/>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5632783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p:cNvSpPr>
            <a:spLocks noGrp="1"/>
          </p:cNvSpPr>
          <p:nvPr>
            <p:ph sz="half" idx="1"/>
          </p:nvPr>
        </p:nvSpPr>
        <p:spPr/>
        <p:txBody>
          <a:bodyPr/>
          <a:lstStyle/>
          <a:p>
            <a:r>
              <a:rPr lang="de-CH" dirty="0"/>
              <a:t>In unserer Gesellschaft dominiert das Bild des «aktiven Alterns»</a:t>
            </a:r>
          </a:p>
          <a:p>
            <a:r>
              <a:rPr lang="de-CH" dirty="0"/>
              <a:t>Einigung auf neues Altersbild bedeutet immer auch </a:t>
            </a:r>
            <a:br>
              <a:rPr lang="de-CH" dirty="0"/>
            </a:br>
            <a:r>
              <a:rPr lang="de-CH" dirty="0"/>
              <a:t>Reduktion der Vielfalt</a:t>
            </a:r>
          </a:p>
          <a:p>
            <a:pPr lvl="1"/>
            <a:r>
              <a:rPr lang="de-CH" dirty="0"/>
              <a:t>Wirklichkeit ist aber vielfältig</a:t>
            </a:r>
          </a:p>
          <a:p>
            <a:pPr lvl="2"/>
            <a:r>
              <a:rPr lang="de-CH" dirty="0"/>
              <a:t>Gesundheit</a:t>
            </a:r>
          </a:p>
          <a:p>
            <a:pPr lvl="2"/>
            <a:r>
              <a:rPr lang="de-CH" dirty="0"/>
              <a:t>Wohlstand</a:t>
            </a:r>
          </a:p>
          <a:p>
            <a:pPr lvl="2"/>
            <a:r>
              <a:rPr lang="de-CH" dirty="0"/>
              <a:t>Soziale Einbettung </a:t>
            </a:r>
          </a:p>
          <a:p>
            <a:endParaRPr lang="de-CH" dirty="0"/>
          </a:p>
          <a:p>
            <a:r>
              <a:rPr lang="de-CH" dirty="0"/>
              <a:t>Lebensqualität im Alter ist auch ein Ergebnis unseres vorherigen Lebens</a:t>
            </a:r>
          </a:p>
          <a:p>
            <a:pPr marL="457200" lvl="1" indent="0">
              <a:buNone/>
            </a:pPr>
            <a:endParaRPr lang="de-CH" dirty="0"/>
          </a:p>
          <a:p>
            <a:r>
              <a:rPr lang="de-CH" dirty="0"/>
              <a:t>Die Chancen auf ein erfolgreiches Altern sind ungleich verteilt</a:t>
            </a:r>
          </a:p>
          <a:p>
            <a:endParaRPr lang="de-CH" dirty="0"/>
          </a:p>
        </p:txBody>
      </p:sp>
      <p:sp>
        <p:nvSpPr>
          <p:cNvPr id="7" name="Titel 6"/>
          <p:cNvSpPr>
            <a:spLocks noGrp="1"/>
          </p:cNvSpPr>
          <p:nvPr>
            <p:ph type="ctrTitle"/>
          </p:nvPr>
        </p:nvSpPr>
        <p:spPr/>
        <p:txBody>
          <a:bodyPr/>
          <a:lstStyle/>
          <a:p>
            <a:r>
              <a:rPr lang="de-CH" i="1" dirty="0"/>
              <a:t>Die</a:t>
            </a:r>
            <a:r>
              <a:rPr lang="de-CH" dirty="0"/>
              <a:t> älteren Menschen gibt es nicht!</a:t>
            </a:r>
          </a:p>
        </p:txBody>
      </p:sp>
    </p:spTree>
    <p:extLst>
      <p:ext uri="{BB962C8B-B14F-4D97-AF65-F5344CB8AC3E}">
        <p14:creationId xmlns:p14="http://schemas.microsoft.com/office/powerpoint/2010/main" val="406760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934E34C-8DF4-499A-A6BF-F273F276133F}"/>
              </a:ext>
            </a:extLst>
          </p:cNvPr>
          <p:cNvSpPr>
            <a:spLocks noGrp="1"/>
          </p:cNvSpPr>
          <p:nvPr>
            <p:ph sz="half" idx="1"/>
          </p:nvPr>
        </p:nvSpPr>
        <p:spPr/>
        <p:txBody>
          <a:bodyPr/>
          <a:lstStyle/>
          <a:p>
            <a:r>
              <a:rPr lang="de-CH" dirty="0"/>
              <a:t>Die Diskussion um Teilhabe fokussiert vor allem Personen, die dem Bild des aktiv alternden Menschen entsprechen</a:t>
            </a:r>
          </a:p>
          <a:p>
            <a:r>
              <a:rPr lang="de-CH" dirty="0"/>
              <a:t>Dadurch werden tendenziell ältere Menschen übersehen, die ebenfalls ein Recht auf Teilhabe haben, z.B. </a:t>
            </a:r>
          </a:p>
          <a:p>
            <a:pPr lvl="1"/>
            <a:r>
              <a:rPr lang="de-CH" dirty="0"/>
              <a:t>Armutsgefährdete ältere Menschen</a:t>
            </a:r>
          </a:p>
          <a:p>
            <a:pPr lvl="1"/>
            <a:r>
              <a:rPr lang="de-CH" dirty="0"/>
              <a:t>Pflegebedürftige ältere Menschen</a:t>
            </a:r>
          </a:p>
          <a:p>
            <a:pPr lvl="1"/>
            <a:r>
              <a:rPr lang="de-CH" dirty="0"/>
              <a:t>Ältere Menschen mit Migrationshintergrund</a:t>
            </a:r>
          </a:p>
          <a:p>
            <a:pPr lvl="1"/>
            <a:r>
              <a:rPr lang="de-CH" dirty="0"/>
              <a:t>Ältere Menschen mit lebensbegleitenden Behinderungen </a:t>
            </a:r>
          </a:p>
          <a:p>
            <a:pPr lvl="1"/>
            <a:r>
              <a:rPr lang="de-CH" dirty="0">
                <a:solidFill>
                  <a:srgbClr val="FF0000"/>
                </a:solidFill>
              </a:rPr>
              <a:t>Generell: Hochaltrige Menschen</a:t>
            </a:r>
          </a:p>
          <a:p>
            <a:pPr lvl="1"/>
            <a:endParaRPr lang="de-CH" dirty="0">
              <a:solidFill>
                <a:srgbClr val="FF0000"/>
              </a:solidFill>
            </a:endParaRPr>
          </a:p>
          <a:p>
            <a:pPr lvl="1"/>
            <a:endParaRPr lang="de-CH" dirty="0"/>
          </a:p>
          <a:p>
            <a:pPr lvl="1"/>
            <a:endParaRPr lang="de-CH" dirty="0"/>
          </a:p>
          <a:p>
            <a:pPr lvl="1"/>
            <a:endParaRPr lang="de-DE" dirty="0"/>
          </a:p>
        </p:txBody>
      </p:sp>
      <p:sp>
        <p:nvSpPr>
          <p:cNvPr id="3" name="Titel 2">
            <a:extLst>
              <a:ext uri="{FF2B5EF4-FFF2-40B4-BE49-F238E27FC236}">
                <a16:creationId xmlns:a16="http://schemas.microsoft.com/office/drawing/2014/main" id="{B0425FAB-FF78-43F4-84AE-5C1BCE9AE7B9}"/>
              </a:ext>
            </a:extLst>
          </p:cNvPr>
          <p:cNvSpPr>
            <a:spLocks noGrp="1"/>
          </p:cNvSpPr>
          <p:nvPr>
            <p:ph type="ctrTitle"/>
          </p:nvPr>
        </p:nvSpPr>
        <p:spPr/>
        <p:txBody>
          <a:bodyPr/>
          <a:lstStyle/>
          <a:p>
            <a:r>
              <a:rPr lang="de-CH" dirty="0"/>
              <a:t>Teilhabe sollte Allen zustehen</a:t>
            </a:r>
            <a:endParaRPr lang="de-DE" dirty="0"/>
          </a:p>
        </p:txBody>
      </p:sp>
    </p:spTree>
    <p:extLst>
      <p:ext uri="{BB962C8B-B14F-4D97-AF65-F5344CB8AC3E}">
        <p14:creationId xmlns:p14="http://schemas.microsoft.com/office/powerpoint/2010/main" val="23432773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CH" dirty="0"/>
              <a:t>Begriffliche Einordnung und Kontextualisierung</a:t>
            </a:r>
          </a:p>
        </p:txBody>
      </p:sp>
      <p:sp>
        <p:nvSpPr>
          <p:cNvPr id="3" name="Untertitel 2"/>
          <p:cNvSpPr>
            <a:spLocks noGrp="1"/>
          </p:cNvSpPr>
          <p:nvPr>
            <p:ph type="subTitle" idx="1"/>
          </p:nvPr>
        </p:nvSpPr>
        <p:spPr>
          <a:xfrm>
            <a:off x="1982416" y="2775676"/>
            <a:ext cx="6513884" cy="805526"/>
          </a:xfrm>
        </p:spPr>
        <p:txBody>
          <a:bodyPr/>
          <a:lstStyle/>
          <a:p>
            <a:endParaRPr lang="de-CH"/>
          </a:p>
        </p:txBody>
      </p:sp>
    </p:spTree>
    <p:extLst>
      <p:ext uri="{BB962C8B-B14F-4D97-AF65-F5344CB8AC3E}">
        <p14:creationId xmlns:p14="http://schemas.microsoft.com/office/powerpoint/2010/main" val="12841739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A73A980C-EB93-42CD-B7CD-EFB407B213CA}"/>
              </a:ext>
            </a:extLst>
          </p:cNvPr>
          <p:cNvSpPr>
            <a:spLocks noGrp="1"/>
          </p:cNvSpPr>
          <p:nvPr>
            <p:ph sz="half" idx="1"/>
          </p:nvPr>
        </p:nvSpPr>
        <p:spPr/>
        <p:txBody>
          <a:bodyPr/>
          <a:lstStyle/>
          <a:p>
            <a:r>
              <a:rPr lang="de-CH" dirty="0"/>
              <a:t>Auch die genannten eher marginalisierten Gruppen älterer Menschen haben Mitgestaltungspotenziale, mit denen wir uns zu wenig auseinandersetzen, z.B.:</a:t>
            </a:r>
          </a:p>
          <a:p>
            <a:pPr lvl="1"/>
            <a:r>
              <a:rPr lang="de-CH" dirty="0"/>
              <a:t>Kulturelle Teilhabe im Pflegeheim</a:t>
            </a:r>
          </a:p>
          <a:p>
            <a:pPr lvl="2"/>
            <a:r>
              <a:rPr lang="de-CH" dirty="0"/>
              <a:t>Z.B. Bildungsangebote auch für hochaltrige Menschen</a:t>
            </a:r>
          </a:p>
          <a:p>
            <a:pPr lvl="1"/>
            <a:r>
              <a:rPr lang="de-CH" dirty="0"/>
              <a:t>Mitbestimmung von Menschen mit Demenz</a:t>
            </a:r>
          </a:p>
          <a:p>
            <a:pPr lvl="1"/>
            <a:r>
              <a:rPr lang="de-CH" dirty="0"/>
              <a:t>Soziale Teilhabe schwer erreichbarer älterer Menschen</a:t>
            </a:r>
          </a:p>
          <a:p>
            <a:pPr lvl="1"/>
            <a:r>
              <a:rPr lang="de-CH" dirty="0"/>
              <a:t>Politische Teilhabe/Mitwirkung im Gemeinwesen von älteren Menschen mit Migrationshintergrund</a:t>
            </a:r>
          </a:p>
          <a:p>
            <a:pPr lvl="1"/>
            <a:endParaRPr lang="de-DE" dirty="0"/>
          </a:p>
        </p:txBody>
      </p:sp>
      <p:sp>
        <p:nvSpPr>
          <p:cNvPr id="3" name="Titel 2">
            <a:extLst>
              <a:ext uri="{FF2B5EF4-FFF2-40B4-BE49-F238E27FC236}">
                <a16:creationId xmlns:a16="http://schemas.microsoft.com/office/drawing/2014/main" id="{CD0E92E4-CBFE-43CB-9C63-13807ACA258E}"/>
              </a:ext>
            </a:extLst>
          </p:cNvPr>
          <p:cNvSpPr>
            <a:spLocks noGrp="1"/>
          </p:cNvSpPr>
          <p:nvPr>
            <p:ph type="ctrTitle"/>
          </p:nvPr>
        </p:nvSpPr>
        <p:spPr/>
        <p:txBody>
          <a:bodyPr/>
          <a:lstStyle/>
          <a:p>
            <a:r>
              <a:rPr lang="de-CH" dirty="0"/>
              <a:t>Teilhabe sollten Allen zustehen (2)</a:t>
            </a:r>
            <a:endParaRPr lang="de-DE" dirty="0"/>
          </a:p>
        </p:txBody>
      </p:sp>
    </p:spTree>
    <p:extLst>
      <p:ext uri="{BB962C8B-B14F-4D97-AF65-F5344CB8AC3E}">
        <p14:creationId xmlns:p14="http://schemas.microsoft.com/office/powerpoint/2010/main" val="40268741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B3771606-7F46-44BE-8AC9-331E7EDB0637}"/>
              </a:ext>
            </a:extLst>
          </p:cNvPr>
          <p:cNvSpPr>
            <a:spLocks noGrp="1"/>
          </p:cNvSpPr>
          <p:nvPr>
            <p:ph type="ctrTitle"/>
          </p:nvPr>
        </p:nvSpPr>
        <p:spPr/>
        <p:txBody>
          <a:bodyPr/>
          <a:lstStyle/>
          <a:p>
            <a:r>
              <a:rPr lang="de-CH" dirty="0"/>
              <a:t>These 4: Die Digitalisierung kann die Teilhabe älterer Menschen erschweren. Von grosser Bedeutung ist die Vermittlung des spezifischen Nutzens von digitalen Technologien. </a:t>
            </a:r>
            <a:r>
              <a:rPr lang="de-DE" dirty="0"/>
              <a:t/>
            </a:r>
            <a:br>
              <a:rPr lang="de-DE" dirty="0"/>
            </a:br>
            <a:endParaRPr lang="de-DE" dirty="0"/>
          </a:p>
        </p:txBody>
      </p:sp>
      <p:sp>
        <p:nvSpPr>
          <p:cNvPr id="5" name="Untertitel 4">
            <a:extLst>
              <a:ext uri="{FF2B5EF4-FFF2-40B4-BE49-F238E27FC236}">
                <a16:creationId xmlns:a16="http://schemas.microsoft.com/office/drawing/2014/main" id="{BB7E8E05-0113-4DD3-8084-D33B9693E445}"/>
              </a:ext>
            </a:extLst>
          </p:cNvPr>
          <p:cNvSpPr>
            <a:spLocks noGrp="1"/>
          </p:cNvSpPr>
          <p:nvPr>
            <p:ph type="subTitle" idx="1"/>
          </p:nvPr>
        </p:nvSpPr>
        <p:spPr>
          <a:xfrm>
            <a:off x="1992000" y="4082325"/>
            <a:ext cx="6513884" cy="805526"/>
          </a:xfrm>
        </p:spPr>
        <p:txBody>
          <a:bodyPr/>
          <a:lstStyle/>
          <a:p>
            <a:endParaRPr lang="de-DE" dirty="0"/>
          </a:p>
        </p:txBody>
      </p:sp>
    </p:spTree>
    <p:extLst>
      <p:ext uri="{BB962C8B-B14F-4D97-AF65-F5344CB8AC3E}">
        <p14:creationId xmlns:p14="http://schemas.microsoft.com/office/powerpoint/2010/main" val="8875951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97F25A-B603-4740-9039-6AC576E9B771}"/>
              </a:ext>
            </a:extLst>
          </p:cNvPr>
          <p:cNvSpPr>
            <a:spLocks noGrp="1"/>
          </p:cNvSpPr>
          <p:nvPr>
            <p:ph sz="half" idx="1"/>
          </p:nvPr>
        </p:nvSpPr>
        <p:spPr/>
        <p:txBody>
          <a:bodyPr/>
          <a:lstStyle/>
          <a:p>
            <a:r>
              <a:rPr lang="de-CH" sz="2000" dirty="0"/>
              <a:t>Seifert &amp; Schelling, 2015</a:t>
            </a:r>
          </a:p>
          <a:p>
            <a:pPr lvl="1"/>
            <a:r>
              <a:rPr lang="de-CH" sz="2000" dirty="0"/>
              <a:t>Digitale Spaltung zwischen unter- und über 65-Jährigen besteht weiterhin</a:t>
            </a:r>
          </a:p>
          <a:p>
            <a:pPr lvl="2"/>
            <a:r>
              <a:rPr lang="de-CH" sz="2000" dirty="0"/>
              <a:t>Weniger stationäre Computer zuhause</a:t>
            </a:r>
          </a:p>
          <a:p>
            <a:pPr lvl="2"/>
            <a:r>
              <a:rPr lang="de-CH" sz="2000" dirty="0"/>
              <a:t>Weniger Smartphones im Haushalt</a:t>
            </a:r>
          </a:p>
          <a:p>
            <a:pPr lvl="2"/>
            <a:r>
              <a:rPr lang="de-CH" sz="2000" dirty="0"/>
              <a:t>Geringere Internetnutzung</a:t>
            </a:r>
          </a:p>
          <a:p>
            <a:pPr lvl="2"/>
            <a:endParaRPr lang="de-CH" sz="2000" dirty="0"/>
          </a:p>
          <a:p>
            <a:r>
              <a:rPr lang="de-CH" sz="2000" dirty="0">
                <a:solidFill>
                  <a:srgbClr val="FF0000"/>
                </a:solidFill>
              </a:rPr>
              <a:t>Allerdings: Die Älteren holen auf!</a:t>
            </a:r>
          </a:p>
          <a:p>
            <a:endParaRPr lang="de-CH" sz="2000" dirty="0"/>
          </a:p>
          <a:p>
            <a:pPr lvl="1"/>
            <a:r>
              <a:rPr lang="de-CH" sz="2000" dirty="0"/>
              <a:t>60% der ab 65-Jährigen in der Schweiz nutzen das Internet</a:t>
            </a:r>
          </a:p>
          <a:p>
            <a:pPr lvl="2"/>
            <a:r>
              <a:rPr lang="de-CH" sz="2000" dirty="0"/>
              <a:t>+47% im Vergleich zu 2009</a:t>
            </a:r>
          </a:p>
          <a:p>
            <a:pPr lvl="2"/>
            <a:endParaRPr lang="de-CH" sz="2000" dirty="0"/>
          </a:p>
          <a:p>
            <a:pPr lvl="2"/>
            <a:endParaRPr lang="de-CH" sz="2000" dirty="0"/>
          </a:p>
        </p:txBody>
      </p:sp>
      <p:sp>
        <p:nvSpPr>
          <p:cNvPr id="3" name="Title 2">
            <a:extLst>
              <a:ext uri="{FF2B5EF4-FFF2-40B4-BE49-F238E27FC236}">
                <a16:creationId xmlns:a16="http://schemas.microsoft.com/office/drawing/2014/main" id="{4EC87E1A-F190-4200-AB1D-2CD47C3418FF}"/>
              </a:ext>
            </a:extLst>
          </p:cNvPr>
          <p:cNvSpPr>
            <a:spLocks noGrp="1"/>
          </p:cNvSpPr>
          <p:nvPr>
            <p:ph type="ctrTitle"/>
          </p:nvPr>
        </p:nvSpPr>
        <p:spPr/>
        <p:txBody>
          <a:bodyPr/>
          <a:lstStyle/>
          <a:p>
            <a:r>
              <a:rPr lang="de-CH" dirty="0"/>
              <a:t>Ältere Menschen in der Schweiz nutzen IKT seltener als jüngere</a:t>
            </a:r>
            <a:endParaRPr lang="de-DE" dirty="0"/>
          </a:p>
        </p:txBody>
      </p:sp>
    </p:spTree>
    <p:extLst>
      <p:ext uri="{BB962C8B-B14F-4D97-AF65-F5344CB8AC3E}">
        <p14:creationId xmlns:p14="http://schemas.microsoft.com/office/powerpoint/2010/main" val="325823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84F5CE-BBDA-4AB2-B20E-A0DBF515A93D}"/>
              </a:ext>
            </a:extLst>
          </p:cNvPr>
          <p:cNvSpPr>
            <a:spLocks noGrp="1"/>
          </p:cNvSpPr>
          <p:nvPr>
            <p:ph sz="half" idx="1"/>
          </p:nvPr>
        </p:nvSpPr>
        <p:spPr/>
        <p:txBody>
          <a:bodyPr/>
          <a:lstStyle/>
          <a:p>
            <a:endParaRPr lang="de-CH" dirty="0"/>
          </a:p>
          <a:p>
            <a:endParaRPr lang="de-CH" dirty="0"/>
          </a:p>
          <a:p>
            <a:endParaRPr lang="de-CH" dirty="0"/>
          </a:p>
          <a:p>
            <a:endParaRPr lang="de-CH" dirty="0"/>
          </a:p>
          <a:p>
            <a:endParaRPr lang="de-CH" dirty="0"/>
          </a:p>
          <a:p>
            <a:endParaRPr lang="de-CH" dirty="0"/>
          </a:p>
          <a:p>
            <a:endParaRPr lang="de-CH" dirty="0"/>
          </a:p>
          <a:p>
            <a:endParaRPr lang="de-CH" dirty="0"/>
          </a:p>
          <a:p>
            <a:endParaRPr lang="de-CH" dirty="0"/>
          </a:p>
          <a:p>
            <a:endParaRPr lang="de-CH" dirty="0"/>
          </a:p>
          <a:p>
            <a:endParaRPr lang="de-CH" dirty="0"/>
          </a:p>
          <a:p>
            <a:endParaRPr lang="de-CH" dirty="0"/>
          </a:p>
          <a:p>
            <a:endParaRPr lang="de-CH" dirty="0"/>
          </a:p>
          <a:p>
            <a:endParaRPr lang="de-CH" sz="1400" dirty="0"/>
          </a:p>
          <a:p>
            <a:r>
              <a:rPr lang="de-CH" sz="1400" dirty="0"/>
              <a:t>Quelle: Seifert &amp; Schelling, 2015, S. 30</a:t>
            </a:r>
            <a:endParaRPr lang="de-DE" sz="1400" dirty="0"/>
          </a:p>
        </p:txBody>
      </p:sp>
      <p:sp>
        <p:nvSpPr>
          <p:cNvPr id="3" name="Title 2">
            <a:extLst>
              <a:ext uri="{FF2B5EF4-FFF2-40B4-BE49-F238E27FC236}">
                <a16:creationId xmlns:a16="http://schemas.microsoft.com/office/drawing/2014/main" id="{9F04E748-B5F7-464A-863F-D5D3D5C0E318}"/>
              </a:ext>
            </a:extLst>
          </p:cNvPr>
          <p:cNvSpPr>
            <a:spLocks noGrp="1"/>
          </p:cNvSpPr>
          <p:nvPr>
            <p:ph type="ctrTitle"/>
          </p:nvPr>
        </p:nvSpPr>
        <p:spPr/>
        <p:txBody>
          <a:bodyPr/>
          <a:lstStyle/>
          <a:p>
            <a:r>
              <a:rPr lang="de-DE" dirty="0"/>
              <a:t>Stationäre Computer bei Personen 65+</a:t>
            </a:r>
          </a:p>
        </p:txBody>
      </p:sp>
      <p:pic>
        <p:nvPicPr>
          <p:cNvPr id="4" name="Picture 3">
            <a:extLst>
              <a:ext uri="{FF2B5EF4-FFF2-40B4-BE49-F238E27FC236}">
                <a16:creationId xmlns:a16="http://schemas.microsoft.com/office/drawing/2014/main" id="{D124EED9-F5A2-446F-8A95-FA141591B8F5}"/>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b="4117"/>
          <a:stretch/>
        </p:blipFill>
        <p:spPr>
          <a:xfrm>
            <a:off x="1734825" y="793908"/>
            <a:ext cx="8987696" cy="5106831"/>
          </a:xfrm>
          <a:prstGeom prst="rect">
            <a:avLst/>
          </a:prstGeom>
        </p:spPr>
      </p:pic>
    </p:spTree>
    <p:extLst>
      <p:ext uri="{BB962C8B-B14F-4D97-AF65-F5344CB8AC3E}">
        <p14:creationId xmlns:p14="http://schemas.microsoft.com/office/powerpoint/2010/main" val="10315723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992000" y="1083749"/>
            <a:ext cx="8100000" cy="4680000"/>
          </a:xfrm>
        </p:spPr>
        <p:txBody>
          <a:bodyPr/>
          <a:lstStyle/>
          <a:p>
            <a:r>
              <a:rPr lang="de-CH" sz="2000" dirty="0">
                <a:solidFill>
                  <a:srgbClr val="FF0000"/>
                </a:solidFill>
              </a:rPr>
              <a:t>Mangelnder Zugang zu digitalen Informationen erschwert…</a:t>
            </a:r>
          </a:p>
          <a:p>
            <a:pPr lvl="1"/>
            <a:r>
              <a:rPr lang="de-CH" sz="2000" dirty="0"/>
              <a:t>Partizipation an politischen Prozessen, Meinungsbildung</a:t>
            </a:r>
          </a:p>
          <a:p>
            <a:pPr lvl="1"/>
            <a:r>
              <a:rPr lang="de-CH" sz="2000" dirty="0"/>
              <a:t>aktive Mitgestaltung der Umwelt</a:t>
            </a:r>
          </a:p>
          <a:p>
            <a:pPr lvl="1"/>
            <a:r>
              <a:rPr lang="de-CH" sz="2000" dirty="0"/>
              <a:t>Nutzung von gespeicherten Medien</a:t>
            </a:r>
          </a:p>
          <a:p>
            <a:pPr lvl="2"/>
            <a:r>
              <a:rPr lang="de-CH" sz="2000" dirty="0"/>
              <a:t>Bilder, Musik etc.</a:t>
            </a:r>
          </a:p>
          <a:p>
            <a:r>
              <a:rPr lang="de-CH" sz="2000" dirty="0">
                <a:solidFill>
                  <a:srgbClr val="FF0000"/>
                </a:solidFill>
              </a:rPr>
              <a:t>Potenziale zur Pflege sozialer Kontakte bleiben ungenutzt</a:t>
            </a:r>
          </a:p>
          <a:p>
            <a:pPr lvl="1"/>
            <a:r>
              <a:rPr lang="de-CH" sz="2000" dirty="0"/>
              <a:t>Soziale Kontakte können mit IKT unabhängig vom tatsächlichen Aufenthaltsort und von der persönlichen Mobilität geknüpft und gepflegt werden</a:t>
            </a:r>
          </a:p>
          <a:p>
            <a:pPr lvl="2"/>
            <a:r>
              <a:rPr lang="de-CH" sz="2000" dirty="0"/>
              <a:t>Z.B. Video-Telefonie</a:t>
            </a:r>
          </a:p>
          <a:p>
            <a:r>
              <a:rPr lang="de-CH" sz="2000" dirty="0">
                <a:solidFill>
                  <a:srgbClr val="FF0000"/>
                </a:solidFill>
              </a:rPr>
              <a:t>Mentale und körperliche Entwicklungsmöglichkeiten werden verpasst</a:t>
            </a:r>
          </a:p>
          <a:p>
            <a:pPr lvl="1"/>
            <a:r>
              <a:rPr lang="de-CH" sz="2000" dirty="0"/>
              <a:t>«seriöse Spiele»</a:t>
            </a:r>
          </a:p>
          <a:p>
            <a:pPr lvl="2"/>
            <a:r>
              <a:rPr lang="en-US" sz="2000" dirty="0" err="1"/>
              <a:t>Spiele</a:t>
            </a:r>
            <a:r>
              <a:rPr lang="en-US" sz="2000" dirty="0"/>
              <a:t> </a:t>
            </a:r>
            <a:r>
              <a:rPr lang="en-US" sz="2000" dirty="0" err="1"/>
              <a:t>mit</a:t>
            </a:r>
            <a:r>
              <a:rPr lang="en-US" sz="2000" dirty="0"/>
              <a:t> </a:t>
            </a:r>
            <a:r>
              <a:rPr lang="en-US" sz="2000" dirty="0" err="1"/>
              <a:t>Bildungs</a:t>
            </a:r>
            <a:r>
              <a:rPr lang="en-US" sz="2000" dirty="0"/>
              <a:t>-, Trainings- und </a:t>
            </a:r>
            <a:r>
              <a:rPr lang="en-US" sz="2000" dirty="0" err="1"/>
              <a:t>Informationszweck</a:t>
            </a:r>
            <a:r>
              <a:rPr lang="en-US" sz="2000" dirty="0"/>
              <a:t> (Michael &amp; Chen, 2005)</a:t>
            </a:r>
          </a:p>
          <a:p>
            <a:pPr lvl="1"/>
            <a:endParaRPr lang="de-CH" sz="2000" dirty="0"/>
          </a:p>
        </p:txBody>
      </p:sp>
      <p:sp>
        <p:nvSpPr>
          <p:cNvPr id="3" name="Title 2"/>
          <p:cNvSpPr>
            <a:spLocks noGrp="1"/>
          </p:cNvSpPr>
          <p:nvPr>
            <p:ph type="ctrTitle"/>
          </p:nvPr>
        </p:nvSpPr>
        <p:spPr/>
        <p:txBody>
          <a:bodyPr/>
          <a:lstStyle/>
          <a:p>
            <a:r>
              <a:rPr lang="de-CH" dirty="0"/>
              <a:t>Warum ist das ein Problem? </a:t>
            </a:r>
          </a:p>
        </p:txBody>
      </p:sp>
    </p:spTree>
    <p:extLst>
      <p:ext uri="{BB962C8B-B14F-4D97-AF65-F5344CB8AC3E}">
        <p14:creationId xmlns:p14="http://schemas.microsoft.com/office/powerpoint/2010/main" val="3155226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half" idx="1"/>
          </p:nvPr>
        </p:nvSpPr>
        <p:spPr/>
        <p:txBody>
          <a:bodyPr/>
          <a:lstStyle/>
          <a:p>
            <a:r>
              <a:rPr lang="de-CH" sz="2000" dirty="0"/>
              <a:t>Ein Nutzen kann zum Beispiel sein…</a:t>
            </a:r>
          </a:p>
          <a:p>
            <a:pPr lvl="1"/>
            <a:r>
              <a:rPr lang="de-CH" sz="2000" dirty="0"/>
              <a:t>Leichter mit den Enkelkindern kommunizieren</a:t>
            </a:r>
          </a:p>
          <a:p>
            <a:pPr lvl="1"/>
            <a:r>
              <a:rPr lang="de-CH" sz="2000" dirty="0"/>
              <a:t>Fotografien bearbeiten</a:t>
            </a:r>
          </a:p>
          <a:p>
            <a:pPr lvl="1"/>
            <a:r>
              <a:rPr lang="de-CH" sz="2000" dirty="0"/>
              <a:t>Die Schriftgrösse in Büchern anpassen</a:t>
            </a:r>
          </a:p>
          <a:p>
            <a:pPr lvl="1"/>
            <a:r>
              <a:rPr lang="de-CH" sz="2000" dirty="0"/>
              <a:t>Sich mit anderen über ein Hobby austauschen</a:t>
            </a:r>
          </a:p>
          <a:p>
            <a:pPr lvl="1"/>
            <a:r>
              <a:rPr lang="de-CH" sz="2000" dirty="0"/>
              <a:t>Bankgeschäfte von zuhause aus erledigen</a:t>
            </a:r>
          </a:p>
          <a:p>
            <a:pPr lvl="1"/>
            <a:r>
              <a:rPr lang="de-CH" sz="2000" dirty="0"/>
              <a:t>Lebensmittel nach Hause bestellen</a:t>
            </a:r>
          </a:p>
          <a:p>
            <a:pPr marL="0" indent="0">
              <a:buNone/>
            </a:pPr>
            <a:endParaRPr lang="en-US" sz="2000" dirty="0"/>
          </a:p>
          <a:p>
            <a:r>
              <a:rPr lang="en-US" sz="2000" dirty="0"/>
              <a:t>Aber: </a:t>
            </a:r>
          </a:p>
          <a:p>
            <a:pPr lvl="1"/>
            <a:r>
              <a:rPr lang="de-CH" sz="2000" dirty="0"/>
              <a:t>Der Nutzen einer bestimmten technischen Anwendung (Tablet, App etc.) ist für ältere Menschen oft nicht auf Anhieb sichtbar</a:t>
            </a:r>
          </a:p>
          <a:p>
            <a:pPr marL="457200" lvl="1" indent="0">
              <a:buNone/>
            </a:pPr>
            <a:endParaRPr lang="de-CH" sz="2000" dirty="0"/>
          </a:p>
        </p:txBody>
      </p:sp>
      <p:sp>
        <p:nvSpPr>
          <p:cNvPr id="3" name="Titel 2"/>
          <p:cNvSpPr>
            <a:spLocks noGrp="1"/>
          </p:cNvSpPr>
          <p:nvPr>
            <p:ph type="ctrTitle"/>
          </p:nvPr>
        </p:nvSpPr>
        <p:spPr/>
        <p:txBody>
          <a:bodyPr/>
          <a:lstStyle/>
          <a:p>
            <a:r>
              <a:rPr lang="de-CH" dirty="0"/>
              <a:t>Ältere Menschen nutzen neue Technologien dann, wenn sie darin einen glasklaren Nutzen erkennen</a:t>
            </a:r>
            <a:br>
              <a:rPr lang="de-CH" dirty="0"/>
            </a:br>
            <a:endParaRPr lang="de-CH" dirty="0"/>
          </a:p>
        </p:txBody>
      </p:sp>
    </p:spTree>
    <p:extLst>
      <p:ext uri="{BB962C8B-B14F-4D97-AF65-F5344CB8AC3E}">
        <p14:creationId xmlns:p14="http://schemas.microsoft.com/office/powerpoint/2010/main" val="3401638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B3771606-7F46-44BE-8AC9-331E7EDB0637}"/>
              </a:ext>
            </a:extLst>
          </p:cNvPr>
          <p:cNvSpPr>
            <a:spLocks noGrp="1"/>
          </p:cNvSpPr>
          <p:nvPr>
            <p:ph type="ctrTitle"/>
          </p:nvPr>
        </p:nvSpPr>
        <p:spPr/>
        <p:txBody>
          <a:bodyPr/>
          <a:lstStyle/>
          <a:p>
            <a:r>
              <a:rPr lang="de-CH" dirty="0"/>
              <a:t>Was heisst das für das Netzwerk Alter?</a:t>
            </a:r>
            <a:endParaRPr lang="de-DE" dirty="0"/>
          </a:p>
        </p:txBody>
      </p:sp>
      <p:sp>
        <p:nvSpPr>
          <p:cNvPr id="5" name="Untertitel 4">
            <a:extLst>
              <a:ext uri="{FF2B5EF4-FFF2-40B4-BE49-F238E27FC236}">
                <a16:creationId xmlns:a16="http://schemas.microsoft.com/office/drawing/2014/main" id="{BB7E8E05-0113-4DD3-8084-D33B9693E445}"/>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32975908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half" idx="1"/>
          </p:nvPr>
        </p:nvSpPr>
        <p:spPr/>
        <p:txBody>
          <a:bodyPr/>
          <a:lstStyle/>
          <a:p>
            <a:r>
              <a:rPr lang="de-CH" dirty="0"/>
              <a:t>Gemeinde / Stadt</a:t>
            </a:r>
          </a:p>
          <a:p>
            <a:pPr lvl="1"/>
            <a:r>
              <a:rPr lang="de-CH" dirty="0"/>
              <a:t>Systematischer Einbezug älterer Menschen in die kommunale und städtische Alterspolitik </a:t>
            </a:r>
          </a:p>
          <a:p>
            <a:pPr lvl="1"/>
            <a:r>
              <a:rPr lang="de-CH" dirty="0"/>
              <a:t>Sehr grosses Potenzial bei älteren Menschen vorhanden</a:t>
            </a:r>
          </a:p>
          <a:p>
            <a:pPr lvl="3"/>
            <a:r>
              <a:rPr lang="de-CH" dirty="0"/>
              <a:t>Kompetenzen </a:t>
            </a:r>
            <a:r>
              <a:rPr lang="de-CH" dirty="0" err="1"/>
              <a:t>Know-How</a:t>
            </a:r>
            <a:endParaRPr lang="de-CH" dirty="0"/>
          </a:p>
          <a:p>
            <a:pPr lvl="2"/>
            <a:r>
              <a:rPr lang="de-CH" dirty="0"/>
              <a:t>Gut abgestützte und tragfähige Entscheide -&gt; erhöhte Handlungsfähigkeit der Politik</a:t>
            </a:r>
          </a:p>
          <a:p>
            <a:pPr lvl="2"/>
            <a:r>
              <a:rPr lang="de-CH" dirty="0"/>
              <a:t>Wirksamkeitserfahrung und Zugang zu soz. Kontakten für ältere Personen</a:t>
            </a:r>
          </a:p>
          <a:p>
            <a:pPr lvl="2"/>
            <a:r>
              <a:rPr lang="de-CH" dirty="0"/>
              <a:t>Methodische Kompetenzen seitens der Gemeinde/Stadt notwendig</a:t>
            </a:r>
          </a:p>
          <a:p>
            <a:pPr lvl="1"/>
            <a:r>
              <a:rPr lang="de-CH" dirty="0">
                <a:solidFill>
                  <a:srgbClr val="FF0000"/>
                </a:solidFill>
              </a:rPr>
              <a:t>Wichtig: </a:t>
            </a:r>
            <a:r>
              <a:rPr lang="de-CH" dirty="0"/>
              <a:t>Öffentliche Aufgabe sollte sich nicht auf den Einbezug Älterer beschränken, sondern auch Aspekte der Qualifizierung der beteiligten älteren Personen umfassen</a:t>
            </a:r>
          </a:p>
          <a:p>
            <a:pPr lvl="2"/>
            <a:endParaRPr lang="de-CH" dirty="0"/>
          </a:p>
        </p:txBody>
      </p:sp>
      <p:sp>
        <p:nvSpPr>
          <p:cNvPr id="3" name="Titel 2"/>
          <p:cNvSpPr>
            <a:spLocks noGrp="1"/>
          </p:cNvSpPr>
          <p:nvPr>
            <p:ph type="ctrTitle"/>
          </p:nvPr>
        </p:nvSpPr>
        <p:spPr/>
        <p:txBody>
          <a:bodyPr/>
          <a:lstStyle/>
          <a:p>
            <a:r>
              <a:rPr lang="de-CH" dirty="0"/>
              <a:t>Praktische Anknüpfungspunkte</a:t>
            </a:r>
          </a:p>
        </p:txBody>
      </p:sp>
    </p:spTree>
    <p:extLst>
      <p:ext uri="{BB962C8B-B14F-4D97-AF65-F5344CB8AC3E}">
        <p14:creationId xmlns:p14="http://schemas.microsoft.com/office/powerpoint/2010/main" val="22815747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CA0C1156-8117-4A96-B44D-F0739CA7B6D0}"/>
              </a:ext>
            </a:extLst>
          </p:cNvPr>
          <p:cNvSpPr>
            <a:spLocks noGrp="1"/>
          </p:cNvSpPr>
          <p:nvPr>
            <p:ph sz="half" idx="1"/>
          </p:nvPr>
        </p:nvSpPr>
        <p:spPr/>
        <p:txBody>
          <a:bodyPr/>
          <a:lstStyle/>
          <a:p>
            <a:r>
              <a:rPr lang="de-CH" dirty="0"/>
              <a:t>Gemeinde/Stadt</a:t>
            </a:r>
          </a:p>
          <a:p>
            <a:pPr lvl="1"/>
            <a:r>
              <a:rPr lang="de-CH" dirty="0"/>
              <a:t>Die Perspektive des Sozialraums ist für die Teilhabe älterer Menschen von grösster Bedeutung</a:t>
            </a:r>
          </a:p>
          <a:p>
            <a:pPr lvl="2"/>
            <a:r>
              <a:rPr lang="de-CH" dirty="0"/>
              <a:t>Steuerung von Raumplanungsprozessen nach dem Prinzip des guten Lebens für alle Generationen</a:t>
            </a:r>
          </a:p>
          <a:p>
            <a:pPr lvl="2"/>
            <a:r>
              <a:rPr lang="de-CH" dirty="0"/>
              <a:t>Anstossen/Unterstützen von zivilgesellschaftlichen Initiativen</a:t>
            </a:r>
          </a:p>
          <a:p>
            <a:pPr lvl="3"/>
            <a:r>
              <a:rPr lang="de-CH" dirty="0"/>
              <a:t>Sorgende Gemeinschaft</a:t>
            </a:r>
          </a:p>
          <a:p>
            <a:pPr lvl="3"/>
            <a:r>
              <a:rPr lang="de-CH" dirty="0"/>
              <a:t>Nachbarschaftshilfe</a:t>
            </a:r>
          </a:p>
          <a:p>
            <a:pPr lvl="3"/>
            <a:endParaRPr lang="de-CH" dirty="0"/>
          </a:p>
          <a:p>
            <a:endParaRPr lang="de-CH" dirty="0"/>
          </a:p>
          <a:p>
            <a:endParaRPr lang="de-CH" dirty="0"/>
          </a:p>
          <a:p>
            <a:pPr lvl="3"/>
            <a:endParaRPr lang="de-CH" dirty="0"/>
          </a:p>
          <a:p>
            <a:pPr lvl="2"/>
            <a:endParaRPr lang="de-CH" dirty="0"/>
          </a:p>
          <a:p>
            <a:pPr lvl="2"/>
            <a:endParaRPr lang="de-CH" dirty="0"/>
          </a:p>
          <a:p>
            <a:pPr lvl="2"/>
            <a:endParaRPr lang="de-DE" dirty="0"/>
          </a:p>
        </p:txBody>
      </p:sp>
      <p:sp>
        <p:nvSpPr>
          <p:cNvPr id="3" name="Titel 2">
            <a:extLst>
              <a:ext uri="{FF2B5EF4-FFF2-40B4-BE49-F238E27FC236}">
                <a16:creationId xmlns:a16="http://schemas.microsoft.com/office/drawing/2014/main" id="{B210B19E-56E1-4B87-B993-1DA6F504AB6A}"/>
              </a:ext>
            </a:extLst>
          </p:cNvPr>
          <p:cNvSpPr>
            <a:spLocks noGrp="1"/>
          </p:cNvSpPr>
          <p:nvPr>
            <p:ph type="ctrTitle"/>
          </p:nvPr>
        </p:nvSpPr>
        <p:spPr/>
        <p:txBody>
          <a:bodyPr/>
          <a:lstStyle/>
          <a:p>
            <a:r>
              <a:rPr lang="de-CH" dirty="0"/>
              <a:t>Praktische Anknüpfungspunkte (2)</a:t>
            </a:r>
            <a:endParaRPr lang="de-DE" dirty="0"/>
          </a:p>
        </p:txBody>
      </p:sp>
    </p:spTree>
    <p:extLst>
      <p:ext uri="{BB962C8B-B14F-4D97-AF65-F5344CB8AC3E}">
        <p14:creationId xmlns:p14="http://schemas.microsoft.com/office/powerpoint/2010/main" val="22969400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a:extLst>
              <a:ext uri="{FF2B5EF4-FFF2-40B4-BE49-F238E27FC236}">
                <a16:creationId xmlns:a16="http://schemas.microsoft.com/office/drawing/2014/main" id="{B6A5F8CF-9C37-4127-8724-9E531AE65F44}"/>
              </a:ext>
            </a:extLst>
          </p:cNvPr>
          <p:cNvSpPr>
            <a:spLocks noGrp="1"/>
          </p:cNvSpPr>
          <p:nvPr>
            <p:ph sz="half" idx="1"/>
          </p:nvPr>
        </p:nvSpPr>
        <p:spPr/>
        <p:txBody>
          <a:bodyPr/>
          <a:lstStyle/>
          <a:p>
            <a:r>
              <a:rPr lang="de-CH" dirty="0"/>
              <a:t>Non-Profit-Organisationen</a:t>
            </a:r>
          </a:p>
          <a:p>
            <a:pPr lvl="1"/>
            <a:r>
              <a:rPr lang="de-CH" dirty="0"/>
              <a:t>Zielgruppen genau definieren</a:t>
            </a:r>
          </a:p>
          <a:p>
            <a:pPr lvl="2"/>
            <a:r>
              <a:rPr lang="de-CH" i="1" dirty="0"/>
              <a:t>Die</a:t>
            </a:r>
            <a:r>
              <a:rPr lang="de-CH" dirty="0"/>
              <a:t> älteren Menschen gibt es nicht</a:t>
            </a:r>
          </a:p>
          <a:p>
            <a:pPr lvl="1"/>
            <a:endParaRPr lang="de-CH" dirty="0"/>
          </a:p>
          <a:p>
            <a:pPr lvl="1"/>
            <a:r>
              <a:rPr lang="de-CH" dirty="0"/>
              <a:t>Teilhabe bedeutet mehr als teilnehmen</a:t>
            </a:r>
          </a:p>
          <a:p>
            <a:pPr lvl="2"/>
            <a:r>
              <a:rPr lang="de-CH" dirty="0"/>
              <a:t>Co-Design/Co-Kreation</a:t>
            </a:r>
          </a:p>
          <a:p>
            <a:pPr lvl="2"/>
            <a:r>
              <a:rPr lang="de-CH" dirty="0"/>
              <a:t>Mitgestaltung, Partizipation</a:t>
            </a:r>
          </a:p>
          <a:p>
            <a:endParaRPr lang="de-CH" dirty="0"/>
          </a:p>
          <a:p>
            <a:pPr lvl="1"/>
            <a:r>
              <a:rPr lang="de-CH" dirty="0"/>
              <a:t>Kalendarisches Alter ist alleine wenig aussagekräftig</a:t>
            </a:r>
          </a:p>
          <a:p>
            <a:pPr lvl="2"/>
            <a:r>
              <a:rPr lang="de-CH" dirty="0"/>
              <a:t>Nicht «Senioren» oder «70+» ansprechen sondern die richtigen Themen ansprechen</a:t>
            </a:r>
          </a:p>
          <a:p>
            <a:pPr lvl="2"/>
            <a:r>
              <a:rPr lang="de-CH" dirty="0"/>
              <a:t>Inhalte wecken Interesse</a:t>
            </a:r>
          </a:p>
        </p:txBody>
      </p:sp>
      <p:sp>
        <p:nvSpPr>
          <p:cNvPr id="5" name="Titel 4">
            <a:extLst>
              <a:ext uri="{FF2B5EF4-FFF2-40B4-BE49-F238E27FC236}">
                <a16:creationId xmlns:a16="http://schemas.microsoft.com/office/drawing/2014/main" id="{93F39D09-8ABA-48CD-9057-626ABC142B20}"/>
              </a:ext>
            </a:extLst>
          </p:cNvPr>
          <p:cNvSpPr>
            <a:spLocks noGrp="1"/>
          </p:cNvSpPr>
          <p:nvPr>
            <p:ph type="ctrTitle"/>
          </p:nvPr>
        </p:nvSpPr>
        <p:spPr/>
        <p:txBody>
          <a:bodyPr/>
          <a:lstStyle/>
          <a:p>
            <a:r>
              <a:rPr lang="de-CH" dirty="0"/>
              <a:t>Praktische Anknüpfungspunkte (3)</a:t>
            </a:r>
            <a:endParaRPr lang="de-DE" dirty="0"/>
          </a:p>
        </p:txBody>
      </p:sp>
    </p:spTree>
    <p:extLst>
      <p:ext uri="{BB962C8B-B14F-4D97-AF65-F5344CB8AC3E}">
        <p14:creationId xmlns:p14="http://schemas.microsoft.com/office/powerpoint/2010/main" val="153582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5493F020-A8C6-4DB1-AEA9-2347386DFB7B}"/>
              </a:ext>
            </a:extLst>
          </p:cNvPr>
          <p:cNvSpPr>
            <a:spLocks noGrp="1"/>
          </p:cNvSpPr>
          <p:nvPr>
            <p:ph sz="half" idx="1"/>
          </p:nvPr>
        </p:nvSpPr>
        <p:spPr/>
        <p:txBody>
          <a:bodyPr/>
          <a:lstStyle/>
          <a:p>
            <a:r>
              <a:rPr lang="de-CH" dirty="0"/>
              <a:t>Im Unterschied zum Teilnehmen betont die Teilhabe </a:t>
            </a:r>
            <a:r>
              <a:rPr lang="de-CH" b="1" dirty="0"/>
              <a:t>die aktive Mitgestaltung </a:t>
            </a:r>
          </a:p>
          <a:p>
            <a:pPr lvl="1"/>
            <a:r>
              <a:rPr lang="de-CH" dirty="0"/>
              <a:t>Teilhabende sind also Ko-Produzenten</a:t>
            </a:r>
          </a:p>
          <a:p>
            <a:pPr marL="457200" lvl="1" indent="0">
              <a:buNone/>
            </a:pPr>
            <a:endParaRPr lang="de-CH" dirty="0"/>
          </a:p>
          <a:p>
            <a:r>
              <a:rPr lang="de-CH" dirty="0"/>
              <a:t>Ein ähnlicher Begriff ist das englische Stakeholder bzw. «</a:t>
            </a:r>
            <a:r>
              <a:rPr lang="de-CH" dirty="0" err="1"/>
              <a:t>to</a:t>
            </a:r>
            <a:r>
              <a:rPr lang="de-CH" dirty="0"/>
              <a:t> </a:t>
            </a:r>
            <a:r>
              <a:rPr lang="de-CH" dirty="0" err="1"/>
              <a:t>have</a:t>
            </a:r>
            <a:r>
              <a:rPr lang="de-CH" dirty="0"/>
              <a:t> a stake in </a:t>
            </a:r>
            <a:r>
              <a:rPr lang="de-CH" dirty="0" err="1"/>
              <a:t>something</a:t>
            </a:r>
            <a:r>
              <a:rPr lang="de-CH" dirty="0"/>
              <a:t>»</a:t>
            </a:r>
          </a:p>
          <a:p>
            <a:pPr lvl="1"/>
            <a:r>
              <a:rPr lang="de-CH" dirty="0"/>
              <a:t>Ein Stakeholder ist jemand, der seine Interessen aktiv einbringt</a:t>
            </a:r>
          </a:p>
          <a:p>
            <a:pPr lvl="1"/>
            <a:endParaRPr lang="de-CH" dirty="0"/>
          </a:p>
          <a:p>
            <a:pPr marL="3657600" lvl="8" indent="0">
              <a:buNone/>
            </a:pPr>
            <a:endParaRPr lang="de-DE" dirty="0"/>
          </a:p>
        </p:txBody>
      </p:sp>
      <p:sp>
        <p:nvSpPr>
          <p:cNvPr id="4" name="Titel 3">
            <a:extLst>
              <a:ext uri="{FF2B5EF4-FFF2-40B4-BE49-F238E27FC236}">
                <a16:creationId xmlns:a16="http://schemas.microsoft.com/office/drawing/2014/main" id="{451AF0C8-2E1A-4F2A-B5EB-1147556ACAE9}"/>
              </a:ext>
            </a:extLst>
          </p:cNvPr>
          <p:cNvSpPr>
            <a:spLocks noGrp="1"/>
          </p:cNvSpPr>
          <p:nvPr>
            <p:ph type="ctrTitle"/>
          </p:nvPr>
        </p:nvSpPr>
        <p:spPr/>
        <p:txBody>
          <a:bodyPr/>
          <a:lstStyle/>
          <a:p>
            <a:r>
              <a:rPr lang="de-CH" dirty="0"/>
              <a:t>Teilhabe ist mehr als Teilnahme</a:t>
            </a:r>
            <a:endParaRPr lang="de-DE" dirty="0"/>
          </a:p>
        </p:txBody>
      </p:sp>
      <p:pic>
        <p:nvPicPr>
          <p:cNvPr id="2" name="Grafik 1">
            <a:extLst>
              <a:ext uri="{FF2B5EF4-FFF2-40B4-BE49-F238E27FC236}">
                <a16:creationId xmlns:a16="http://schemas.microsoft.com/office/drawing/2014/main" id="{36E5E6EF-11D1-46B1-A8C9-87D04C500D36}"/>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509397" y="4104166"/>
            <a:ext cx="7173206" cy="1765006"/>
          </a:xfrm>
          <a:prstGeom prst="rect">
            <a:avLst/>
          </a:prstGeom>
        </p:spPr>
      </p:pic>
    </p:spTree>
    <p:extLst>
      <p:ext uri="{BB962C8B-B14F-4D97-AF65-F5344CB8AC3E}">
        <p14:creationId xmlns:p14="http://schemas.microsoft.com/office/powerpoint/2010/main" val="36056987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6FF2E8DF-AE21-4C2F-B135-DBF234646091}"/>
              </a:ext>
            </a:extLst>
          </p:cNvPr>
          <p:cNvSpPr>
            <a:spLocks noGrp="1"/>
          </p:cNvSpPr>
          <p:nvPr>
            <p:ph sz="half" idx="1"/>
          </p:nvPr>
        </p:nvSpPr>
        <p:spPr/>
        <p:txBody>
          <a:bodyPr/>
          <a:lstStyle/>
          <a:p>
            <a:r>
              <a:rPr lang="de-CH" dirty="0"/>
              <a:t>Non-Profit-Organisationen</a:t>
            </a:r>
          </a:p>
          <a:p>
            <a:pPr lvl="1"/>
            <a:r>
              <a:rPr lang="de-CH" dirty="0"/>
              <a:t>Augenmerk auch auf marginalisierte Gruppen älterer Menschen richten</a:t>
            </a:r>
          </a:p>
          <a:p>
            <a:pPr lvl="2"/>
            <a:r>
              <a:rPr lang="de-CH" dirty="0"/>
              <a:t>Teilhabe steht Allen zu</a:t>
            </a:r>
          </a:p>
          <a:p>
            <a:pPr lvl="1"/>
            <a:endParaRPr lang="de-DE" dirty="0"/>
          </a:p>
        </p:txBody>
      </p:sp>
      <p:sp>
        <p:nvSpPr>
          <p:cNvPr id="3" name="Titel 2">
            <a:extLst>
              <a:ext uri="{FF2B5EF4-FFF2-40B4-BE49-F238E27FC236}">
                <a16:creationId xmlns:a16="http://schemas.microsoft.com/office/drawing/2014/main" id="{FDBB2C4F-5E33-4046-9C78-6032D9CC886D}"/>
              </a:ext>
            </a:extLst>
          </p:cNvPr>
          <p:cNvSpPr>
            <a:spLocks noGrp="1"/>
          </p:cNvSpPr>
          <p:nvPr>
            <p:ph type="ctrTitle"/>
          </p:nvPr>
        </p:nvSpPr>
        <p:spPr/>
        <p:txBody>
          <a:bodyPr/>
          <a:lstStyle/>
          <a:p>
            <a:r>
              <a:rPr lang="de-CH" dirty="0"/>
              <a:t>Praktische Anknüpfungspunkte </a:t>
            </a:r>
            <a:endParaRPr lang="de-DE" dirty="0"/>
          </a:p>
        </p:txBody>
      </p:sp>
      <p:sp>
        <p:nvSpPr>
          <p:cNvPr id="4" name="Rechteck 3">
            <a:hlinkClick r:id="rId3" action="ppaction://hlinkpres?slideindex=4&amp;slidetitle=Soziale Teilhabe"/>
          </p:cNvPr>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653248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FECAD1E8-BDF0-4EFE-B09E-50D3BC4450DD}"/>
              </a:ext>
            </a:extLst>
          </p:cNvPr>
          <p:cNvSpPr>
            <a:spLocks noGrp="1"/>
          </p:cNvSpPr>
          <p:nvPr>
            <p:ph sz="half" idx="1"/>
          </p:nvPr>
        </p:nvSpPr>
        <p:spPr>
          <a:xfrm>
            <a:off x="1992000" y="1306649"/>
            <a:ext cx="8100000" cy="4680000"/>
          </a:xfrm>
        </p:spPr>
        <p:txBody>
          <a:bodyPr/>
          <a:lstStyle/>
          <a:p>
            <a:r>
              <a:rPr lang="de-CH" dirty="0"/>
              <a:t>Ökonomische Teilhabe</a:t>
            </a:r>
          </a:p>
          <a:p>
            <a:pPr lvl="1"/>
            <a:r>
              <a:rPr lang="de-CH" dirty="0"/>
              <a:t>Beteiligung am Arbeitsleben, Verfügbarkeit finanzieller Mittel und Entscheidungen zu ihrer Verwendung</a:t>
            </a:r>
          </a:p>
          <a:p>
            <a:r>
              <a:rPr lang="de-CH" dirty="0"/>
              <a:t>Politische Teilhabe</a:t>
            </a:r>
          </a:p>
          <a:p>
            <a:pPr lvl="1"/>
            <a:r>
              <a:rPr lang="de-CH" dirty="0"/>
              <a:t>Teilhabe an öffentlichen Entscheidungsprozessen im Gemeinwesen</a:t>
            </a:r>
          </a:p>
          <a:p>
            <a:pPr lvl="1"/>
            <a:r>
              <a:rPr lang="de-CH" dirty="0"/>
              <a:t>Möglichkeiten der Einflussnahme, Mitbestimmung und Mitwirkung an </a:t>
            </a:r>
            <a:r>
              <a:rPr lang="de-CH" dirty="0" err="1"/>
              <a:t>lebens</a:t>
            </a:r>
            <a:r>
              <a:rPr lang="de-CH" dirty="0"/>
              <a:t>(welt-)bezogenen Entscheidungen</a:t>
            </a:r>
          </a:p>
          <a:p>
            <a:r>
              <a:rPr lang="de-CH" dirty="0"/>
              <a:t>Kulturelle Teilhabe</a:t>
            </a:r>
          </a:p>
          <a:p>
            <a:pPr lvl="1"/>
            <a:r>
              <a:rPr lang="de-CH" dirty="0"/>
              <a:t>Teilhabe am kulturellen Leben und dafür grundlegenden Bildungsprozessen</a:t>
            </a:r>
          </a:p>
          <a:p>
            <a:r>
              <a:rPr lang="de-CH" dirty="0"/>
              <a:t>Soziale Teilhabe</a:t>
            </a:r>
          </a:p>
          <a:p>
            <a:pPr lvl="1"/>
            <a:r>
              <a:rPr lang="de-CH" dirty="0"/>
              <a:t>Informelles und persönliches </a:t>
            </a:r>
            <a:r>
              <a:rPr lang="de-CH" dirty="0" err="1"/>
              <a:t>Eingebundensein</a:t>
            </a:r>
            <a:r>
              <a:rPr lang="de-CH" dirty="0"/>
              <a:t> in primären Netzwerken wie Familie, Freundeskreis und soziale Aktivitäten in der Gesellschaft</a:t>
            </a:r>
          </a:p>
          <a:p>
            <a:r>
              <a:rPr lang="de-CH" dirty="0"/>
              <a:t>Quelle: Kuhlmann, </a:t>
            </a:r>
            <a:r>
              <a:rPr lang="de-CH" dirty="0" err="1"/>
              <a:t>Naegele</a:t>
            </a:r>
            <a:r>
              <a:rPr lang="de-CH" dirty="0"/>
              <a:t> &amp; Olbermann (2016, S. 45)</a:t>
            </a:r>
            <a:endParaRPr lang="de-DE" dirty="0"/>
          </a:p>
        </p:txBody>
      </p:sp>
      <p:sp>
        <p:nvSpPr>
          <p:cNvPr id="3" name="Titel 2">
            <a:extLst>
              <a:ext uri="{FF2B5EF4-FFF2-40B4-BE49-F238E27FC236}">
                <a16:creationId xmlns:a16="http://schemas.microsoft.com/office/drawing/2014/main" id="{50A14519-05C0-43FC-9A4D-515AB4A11FE8}"/>
              </a:ext>
            </a:extLst>
          </p:cNvPr>
          <p:cNvSpPr>
            <a:spLocks noGrp="1"/>
          </p:cNvSpPr>
          <p:nvPr>
            <p:ph type="ctrTitle"/>
          </p:nvPr>
        </p:nvSpPr>
        <p:spPr/>
        <p:txBody>
          <a:bodyPr/>
          <a:lstStyle/>
          <a:p>
            <a:r>
              <a:rPr lang="de-CH" dirty="0"/>
              <a:t>Teilhabe hat eine ökonomische, politische, kulturelle und soziale Dimension</a:t>
            </a:r>
            <a:endParaRPr lang="de-DE" dirty="0"/>
          </a:p>
        </p:txBody>
      </p:sp>
    </p:spTree>
    <p:extLst>
      <p:ext uri="{BB962C8B-B14F-4D97-AF65-F5344CB8AC3E}">
        <p14:creationId xmlns:p14="http://schemas.microsoft.com/office/powerpoint/2010/main" val="3323936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2872FB2-955E-4DB2-9541-007151A3F2FF}"/>
              </a:ext>
            </a:extLst>
          </p:cNvPr>
          <p:cNvSpPr>
            <a:spLocks noGrp="1"/>
          </p:cNvSpPr>
          <p:nvPr>
            <p:ph type="ctrTitle"/>
          </p:nvPr>
        </p:nvSpPr>
        <p:spPr/>
        <p:txBody>
          <a:bodyPr/>
          <a:lstStyle/>
          <a:p>
            <a:r>
              <a:rPr lang="de-CH" dirty="0"/>
              <a:t>These 1: Die Verantwortung für gelingende Teilhabe im Alter wird den älteren Menschen selbst zugeschrieben.</a:t>
            </a:r>
            <a:br>
              <a:rPr lang="de-CH" dirty="0"/>
            </a:br>
            <a:endParaRPr lang="de-DE" dirty="0"/>
          </a:p>
        </p:txBody>
      </p:sp>
      <p:sp>
        <p:nvSpPr>
          <p:cNvPr id="5" name="Untertitel 4">
            <a:extLst>
              <a:ext uri="{FF2B5EF4-FFF2-40B4-BE49-F238E27FC236}">
                <a16:creationId xmlns:a16="http://schemas.microsoft.com/office/drawing/2014/main" id="{B3F3490B-286C-45DA-A604-C43A8C8B2E63}"/>
              </a:ext>
            </a:extLst>
          </p:cNvPr>
          <p:cNvSpPr>
            <a:spLocks noGrp="1"/>
          </p:cNvSpPr>
          <p:nvPr>
            <p:ph type="subTitle" idx="1"/>
          </p:nvPr>
        </p:nvSpPr>
        <p:spPr>
          <a:xfrm>
            <a:off x="1992000" y="3428304"/>
            <a:ext cx="6513884" cy="805526"/>
          </a:xfrm>
        </p:spPr>
        <p:txBody>
          <a:bodyPr/>
          <a:lstStyle/>
          <a:p>
            <a:endParaRPr lang="de-DE"/>
          </a:p>
        </p:txBody>
      </p:sp>
    </p:spTree>
    <p:extLst>
      <p:ext uri="{BB962C8B-B14F-4D97-AF65-F5344CB8AC3E}">
        <p14:creationId xmlns:p14="http://schemas.microsoft.com/office/powerpoint/2010/main" val="3852023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DB266C1A-F5C4-42EB-90A9-BB8F785C97EE}"/>
              </a:ext>
            </a:extLst>
          </p:cNvPr>
          <p:cNvSpPr>
            <a:spLocks noGrp="1"/>
          </p:cNvSpPr>
          <p:nvPr>
            <p:ph sz="half" idx="1"/>
          </p:nvPr>
        </p:nvSpPr>
        <p:spPr/>
        <p:txBody>
          <a:bodyPr/>
          <a:lstStyle/>
          <a:p>
            <a:r>
              <a:rPr lang="de-CH" dirty="0"/>
              <a:t>Die Betonung von Teilhabe ist auch stark mit einem Altersbild verbunden, welches das Aktivsein von älteren Menschen positiv bewertet</a:t>
            </a:r>
          </a:p>
          <a:p>
            <a:r>
              <a:rPr lang="de-CH" dirty="0"/>
              <a:t>Das hat viel mit der Errungenschaft des langen Lebens zu tun</a:t>
            </a:r>
          </a:p>
          <a:p>
            <a:pPr lvl="1"/>
            <a:r>
              <a:rPr lang="de-CH" dirty="0"/>
              <a:t>Durchschnittlich ein grosser Zuwachs an gesunden Lebensjahren</a:t>
            </a:r>
          </a:p>
          <a:p>
            <a:pPr lvl="1"/>
            <a:r>
              <a:rPr lang="de-CH" dirty="0"/>
              <a:t>Aber auch eine «neue» Gestaltungsaufgabe</a:t>
            </a:r>
          </a:p>
          <a:p>
            <a:endParaRPr lang="de-CH" dirty="0"/>
          </a:p>
          <a:p>
            <a:r>
              <a:rPr lang="de-CH" dirty="0"/>
              <a:t>Eine neue Norm des Alters und Alterns hat sich herausgebildet</a:t>
            </a:r>
          </a:p>
          <a:p>
            <a:pPr lvl="1"/>
            <a:r>
              <a:rPr lang="de-CH" dirty="0"/>
              <a:t>Aktiv sein ist nicht eine Möglichkeit sondern der Standard für ältere Menschen (die Pflicht?)</a:t>
            </a:r>
          </a:p>
          <a:p>
            <a:pPr lvl="1"/>
            <a:r>
              <a:rPr lang="de-CH" dirty="0"/>
              <a:t>Gefordert wird volles Engagement jedes Einzelnen für sein «erfolgreiches Altern»</a:t>
            </a:r>
          </a:p>
          <a:p>
            <a:endParaRPr lang="de-DE" dirty="0"/>
          </a:p>
        </p:txBody>
      </p:sp>
      <p:sp>
        <p:nvSpPr>
          <p:cNvPr id="4" name="Titel 3">
            <a:extLst>
              <a:ext uri="{FF2B5EF4-FFF2-40B4-BE49-F238E27FC236}">
                <a16:creationId xmlns:a16="http://schemas.microsoft.com/office/drawing/2014/main" id="{755F89DA-D48B-4CD0-B866-5F0343AD9D84}"/>
              </a:ext>
            </a:extLst>
          </p:cNvPr>
          <p:cNvSpPr>
            <a:spLocks noGrp="1"/>
          </p:cNvSpPr>
          <p:nvPr>
            <p:ph type="ctrTitle"/>
          </p:nvPr>
        </p:nvSpPr>
        <p:spPr/>
        <p:txBody>
          <a:bodyPr/>
          <a:lstStyle/>
          <a:p>
            <a:r>
              <a:rPr lang="de-CH" dirty="0"/>
              <a:t>Teilhabe älterer Menschen wurde nicht immer als selbstverständlich erachtet</a:t>
            </a:r>
            <a:endParaRPr lang="de-DE" dirty="0"/>
          </a:p>
        </p:txBody>
      </p:sp>
    </p:spTree>
    <p:extLst>
      <p:ext uri="{BB962C8B-B14F-4D97-AF65-F5344CB8AC3E}">
        <p14:creationId xmlns:p14="http://schemas.microsoft.com/office/powerpoint/2010/main" val="1830110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CH" dirty="0"/>
              <a:t>Erwartungen an den aktiven älteren Menschen</a:t>
            </a:r>
          </a:p>
        </p:txBody>
      </p:sp>
      <p:grpSp>
        <p:nvGrpSpPr>
          <p:cNvPr id="3" name="Group 2"/>
          <p:cNvGrpSpPr/>
          <p:nvPr/>
        </p:nvGrpSpPr>
        <p:grpSpPr>
          <a:xfrm>
            <a:off x="3471322" y="1314185"/>
            <a:ext cx="5002119" cy="4938025"/>
            <a:chOff x="1947321" y="1323301"/>
            <a:chExt cx="4522917" cy="4562815"/>
          </a:xfrm>
        </p:grpSpPr>
        <p:sp>
          <p:nvSpPr>
            <p:cNvPr id="4" name="Freeform 3"/>
            <p:cNvSpPr/>
            <p:nvPr/>
          </p:nvSpPr>
          <p:spPr>
            <a:xfrm>
              <a:off x="3703343" y="3119221"/>
              <a:ext cx="1010873" cy="1010873"/>
            </a:xfrm>
            <a:custGeom>
              <a:avLst/>
              <a:gdLst>
                <a:gd name="connsiteX0" fmla="*/ 0 w 1010873"/>
                <a:gd name="connsiteY0" fmla="*/ 505437 h 1010873"/>
                <a:gd name="connsiteX1" fmla="*/ 505437 w 1010873"/>
                <a:gd name="connsiteY1" fmla="*/ 0 h 1010873"/>
                <a:gd name="connsiteX2" fmla="*/ 1010874 w 1010873"/>
                <a:gd name="connsiteY2" fmla="*/ 505437 h 1010873"/>
                <a:gd name="connsiteX3" fmla="*/ 505437 w 1010873"/>
                <a:gd name="connsiteY3" fmla="*/ 1010874 h 1010873"/>
                <a:gd name="connsiteX4" fmla="*/ 0 w 1010873"/>
                <a:gd name="connsiteY4" fmla="*/ 505437 h 1010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0873" h="1010873">
                  <a:moveTo>
                    <a:pt x="0" y="505437"/>
                  </a:moveTo>
                  <a:cubicBezTo>
                    <a:pt x="0" y="226292"/>
                    <a:pt x="226292" y="0"/>
                    <a:pt x="505437" y="0"/>
                  </a:cubicBezTo>
                  <a:cubicBezTo>
                    <a:pt x="784582" y="0"/>
                    <a:pt x="1010874" y="226292"/>
                    <a:pt x="1010874" y="505437"/>
                  </a:cubicBezTo>
                  <a:cubicBezTo>
                    <a:pt x="1010874" y="784582"/>
                    <a:pt x="784582" y="1010874"/>
                    <a:pt x="505437" y="1010874"/>
                  </a:cubicBezTo>
                  <a:cubicBezTo>
                    <a:pt x="226292" y="1010874"/>
                    <a:pt x="0" y="784582"/>
                    <a:pt x="0" y="505437"/>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3279" tIns="163279" rIns="163279" bIns="163279" numCol="1" spcCol="1270" anchor="ctr" anchorCtr="0">
              <a:noAutofit/>
            </a:bodyPr>
            <a:lstStyle/>
            <a:p>
              <a:pPr algn="ctr" defTabSz="533400">
                <a:lnSpc>
                  <a:spcPct val="90000"/>
                </a:lnSpc>
                <a:spcAft>
                  <a:spcPct val="35000"/>
                </a:spcAft>
              </a:pPr>
              <a:r>
                <a:rPr lang="de-CH" sz="1200" dirty="0"/>
                <a:t>Der aktive ältere Mensch</a:t>
              </a:r>
            </a:p>
          </p:txBody>
        </p:sp>
        <p:sp>
          <p:nvSpPr>
            <p:cNvPr id="5" name="Freeform 4"/>
            <p:cNvSpPr/>
            <p:nvPr/>
          </p:nvSpPr>
          <p:spPr>
            <a:xfrm rot="16200000">
              <a:off x="4034749" y="2600744"/>
              <a:ext cx="317702" cy="361828"/>
            </a:xfrm>
            <a:custGeom>
              <a:avLst/>
              <a:gdLst>
                <a:gd name="connsiteX0" fmla="*/ 0 w 317702"/>
                <a:gd name="connsiteY0" fmla="*/ 72366 h 361828"/>
                <a:gd name="connsiteX1" fmla="*/ 158851 w 317702"/>
                <a:gd name="connsiteY1" fmla="*/ 72366 h 361828"/>
                <a:gd name="connsiteX2" fmla="*/ 158851 w 317702"/>
                <a:gd name="connsiteY2" fmla="*/ 0 h 361828"/>
                <a:gd name="connsiteX3" fmla="*/ 317702 w 317702"/>
                <a:gd name="connsiteY3" fmla="*/ 180914 h 361828"/>
                <a:gd name="connsiteX4" fmla="*/ 158851 w 317702"/>
                <a:gd name="connsiteY4" fmla="*/ 361828 h 361828"/>
                <a:gd name="connsiteX5" fmla="*/ 158851 w 317702"/>
                <a:gd name="connsiteY5" fmla="*/ 289462 h 361828"/>
                <a:gd name="connsiteX6" fmla="*/ 0 w 317702"/>
                <a:gd name="connsiteY6" fmla="*/ 289462 h 361828"/>
                <a:gd name="connsiteX7" fmla="*/ 0 w 317702"/>
                <a:gd name="connsiteY7" fmla="*/ 72366 h 361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7702" h="361828">
                  <a:moveTo>
                    <a:pt x="317702" y="72366"/>
                  </a:moveTo>
                  <a:lnTo>
                    <a:pt x="158851" y="72366"/>
                  </a:lnTo>
                  <a:lnTo>
                    <a:pt x="158851" y="0"/>
                  </a:lnTo>
                  <a:lnTo>
                    <a:pt x="0" y="180914"/>
                  </a:lnTo>
                  <a:lnTo>
                    <a:pt x="158851" y="361828"/>
                  </a:lnTo>
                  <a:lnTo>
                    <a:pt x="158851" y="289462"/>
                  </a:lnTo>
                  <a:lnTo>
                    <a:pt x="317702" y="289462"/>
                  </a:lnTo>
                  <a:lnTo>
                    <a:pt x="317702" y="72366"/>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95310" tIns="72366" rIns="0" bIns="72365" numCol="1" spcCol="1270" anchor="ctr" anchorCtr="0">
              <a:noAutofit/>
            </a:bodyPr>
            <a:lstStyle/>
            <a:p>
              <a:pPr algn="ctr" defTabSz="444500">
                <a:lnSpc>
                  <a:spcPct val="90000"/>
                </a:lnSpc>
                <a:spcAft>
                  <a:spcPct val="35000"/>
                </a:spcAft>
              </a:pPr>
              <a:endParaRPr lang="de-CH" sz="1000"/>
            </a:p>
          </p:txBody>
        </p:sp>
        <p:sp>
          <p:nvSpPr>
            <p:cNvPr id="6" name="Freeform 5"/>
            <p:cNvSpPr/>
            <p:nvPr/>
          </p:nvSpPr>
          <p:spPr>
            <a:xfrm>
              <a:off x="3595229" y="1323301"/>
              <a:ext cx="1189263" cy="1189263"/>
            </a:xfrm>
            <a:custGeom>
              <a:avLst/>
              <a:gdLst>
                <a:gd name="connsiteX0" fmla="*/ 0 w 1285236"/>
                <a:gd name="connsiteY0" fmla="*/ 523668 h 1047336"/>
                <a:gd name="connsiteX1" fmla="*/ 642618 w 1285236"/>
                <a:gd name="connsiteY1" fmla="*/ 0 h 1047336"/>
                <a:gd name="connsiteX2" fmla="*/ 1285236 w 1285236"/>
                <a:gd name="connsiteY2" fmla="*/ 523668 h 1047336"/>
                <a:gd name="connsiteX3" fmla="*/ 642618 w 1285236"/>
                <a:gd name="connsiteY3" fmla="*/ 1047336 h 1047336"/>
                <a:gd name="connsiteX4" fmla="*/ 0 w 1285236"/>
                <a:gd name="connsiteY4" fmla="*/ 523668 h 1047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5236" h="1047336">
                  <a:moveTo>
                    <a:pt x="0" y="523668"/>
                  </a:moveTo>
                  <a:cubicBezTo>
                    <a:pt x="0" y="234454"/>
                    <a:pt x="287710" y="0"/>
                    <a:pt x="642618" y="0"/>
                  </a:cubicBezTo>
                  <a:cubicBezTo>
                    <a:pt x="997526" y="0"/>
                    <a:pt x="1285236" y="234454"/>
                    <a:pt x="1285236" y="523668"/>
                  </a:cubicBezTo>
                  <a:cubicBezTo>
                    <a:pt x="1285236" y="812882"/>
                    <a:pt x="997526" y="1047336"/>
                    <a:pt x="642618" y="1047336"/>
                  </a:cubicBezTo>
                  <a:cubicBezTo>
                    <a:pt x="287710" y="1047336"/>
                    <a:pt x="0" y="812882"/>
                    <a:pt x="0" y="52366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0918" tIns="166079" rIns="200918" bIns="166079" numCol="1" spcCol="1270" anchor="ctr" anchorCtr="0">
              <a:noAutofit/>
            </a:bodyPr>
            <a:lstStyle/>
            <a:p>
              <a:pPr algn="ctr" defTabSz="444500">
                <a:lnSpc>
                  <a:spcPct val="90000"/>
                </a:lnSpc>
                <a:spcAft>
                  <a:spcPct val="35000"/>
                </a:spcAft>
              </a:pPr>
              <a:r>
                <a:rPr lang="de-CH" sz="1000" dirty="0"/>
                <a:t>Engagiere dich ehrenamtlich!</a:t>
              </a:r>
            </a:p>
          </p:txBody>
        </p:sp>
        <p:sp>
          <p:nvSpPr>
            <p:cNvPr id="7" name="Freeform 6"/>
            <p:cNvSpPr/>
            <p:nvPr/>
          </p:nvSpPr>
          <p:spPr>
            <a:xfrm rot="10800000">
              <a:off x="4820011" y="3438085"/>
              <a:ext cx="338166" cy="373145"/>
            </a:xfrm>
            <a:custGeom>
              <a:avLst/>
              <a:gdLst>
                <a:gd name="connsiteX0" fmla="*/ 0 w 338166"/>
                <a:gd name="connsiteY0" fmla="*/ 74629 h 373145"/>
                <a:gd name="connsiteX1" fmla="*/ 169083 w 338166"/>
                <a:gd name="connsiteY1" fmla="*/ 74629 h 373145"/>
                <a:gd name="connsiteX2" fmla="*/ 169083 w 338166"/>
                <a:gd name="connsiteY2" fmla="*/ 0 h 373145"/>
                <a:gd name="connsiteX3" fmla="*/ 338166 w 338166"/>
                <a:gd name="connsiteY3" fmla="*/ 186573 h 373145"/>
                <a:gd name="connsiteX4" fmla="*/ 169083 w 338166"/>
                <a:gd name="connsiteY4" fmla="*/ 373145 h 373145"/>
                <a:gd name="connsiteX5" fmla="*/ 169083 w 338166"/>
                <a:gd name="connsiteY5" fmla="*/ 298516 h 373145"/>
                <a:gd name="connsiteX6" fmla="*/ 0 w 338166"/>
                <a:gd name="connsiteY6" fmla="*/ 298516 h 373145"/>
                <a:gd name="connsiteX7" fmla="*/ 0 w 338166"/>
                <a:gd name="connsiteY7" fmla="*/ 74629 h 373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166" h="373145">
                  <a:moveTo>
                    <a:pt x="0" y="74629"/>
                  </a:moveTo>
                  <a:lnTo>
                    <a:pt x="169083" y="74629"/>
                  </a:lnTo>
                  <a:lnTo>
                    <a:pt x="169083" y="0"/>
                  </a:lnTo>
                  <a:lnTo>
                    <a:pt x="338166" y="186573"/>
                  </a:lnTo>
                  <a:lnTo>
                    <a:pt x="169083" y="373145"/>
                  </a:lnTo>
                  <a:lnTo>
                    <a:pt x="169083" y="298516"/>
                  </a:lnTo>
                  <a:lnTo>
                    <a:pt x="0" y="298516"/>
                  </a:lnTo>
                  <a:lnTo>
                    <a:pt x="0" y="74629"/>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74627" rIns="101450" bIns="74630" numCol="1" spcCol="1270" anchor="ctr" anchorCtr="0">
              <a:noAutofit/>
            </a:bodyPr>
            <a:lstStyle/>
            <a:p>
              <a:pPr algn="ctr" defTabSz="444500">
                <a:lnSpc>
                  <a:spcPct val="90000"/>
                </a:lnSpc>
                <a:spcAft>
                  <a:spcPct val="35000"/>
                </a:spcAft>
              </a:pPr>
              <a:endParaRPr lang="de-CH" sz="1000" dirty="0"/>
            </a:p>
          </p:txBody>
        </p:sp>
        <p:sp>
          <p:nvSpPr>
            <p:cNvPr id="8" name="Freeform 7"/>
            <p:cNvSpPr/>
            <p:nvPr/>
          </p:nvSpPr>
          <p:spPr>
            <a:xfrm>
              <a:off x="5280975" y="3030026"/>
              <a:ext cx="1189263" cy="1189263"/>
            </a:xfrm>
            <a:custGeom>
              <a:avLst/>
              <a:gdLst>
                <a:gd name="connsiteX0" fmla="*/ 0 w 1189263"/>
                <a:gd name="connsiteY0" fmla="*/ 594632 h 1189263"/>
                <a:gd name="connsiteX1" fmla="*/ 594632 w 1189263"/>
                <a:gd name="connsiteY1" fmla="*/ 0 h 1189263"/>
                <a:gd name="connsiteX2" fmla="*/ 1189264 w 1189263"/>
                <a:gd name="connsiteY2" fmla="*/ 594632 h 1189263"/>
                <a:gd name="connsiteX3" fmla="*/ 594632 w 1189263"/>
                <a:gd name="connsiteY3" fmla="*/ 1189264 h 1189263"/>
                <a:gd name="connsiteX4" fmla="*/ 0 w 1189263"/>
                <a:gd name="connsiteY4" fmla="*/ 594632 h 1189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9263" h="1189263">
                  <a:moveTo>
                    <a:pt x="0" y="594632"/>
                  </a:moveTo>
                  <a:cubicBezTo>
                    <a:pt x="0" y="266226"/>
                    <a:pt x="266226" y="0"/>
                    <a:pt x="594632" y="0"/>
                  </a:cubicBezTo>
                  <a:cubicBezTo>
                    <a:pt x="923038" y="0"/>
                    <a:pt x="1189264" y="266226"/>
                    <a:pt x="1189264" y="594632"/>
                  </a:cubicBezTo>
                  <a:cubicBezTo>
                    <a:pt x="1189264" y="923038"/>
                    <a:pt x="923038" y="1189264"/>
                    <a:pt x="594632" y="1189264"/>
                  </a:cubicBezTo>
                  <a:cubicBezTo>
                    <a:pt x="266226" y="1189264"/>
                    <a:pt x="0" y="923038"/>
                    <a:pt x="0" y="59463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6864" tIns="186864" rIns="186864" bIns="186864" numCol="1" spcCol="1270" anchor="ctr" anchorCtr="0">
              <a:noAutofit/>
            </a:bodyPr>
            <a:lstStyle/>
            <a:p>
              <a:pPr algn="ctr" defTabSz="444500">
                <a:lnSpc>
                  <a:spcPct val="90000"/>
                </a:lnSpc>
                <a:spcAft>
                  <a:spcPct val="35000"/>
                </a:spcAft>
              </a:pPr>
              <a:r>
                <a:rPr lang="de-CH" sz="1000" dirty="0"/>
                <a:t>Bleibe gesund!</a:t>
              </a:r>
            </a:p>
          </p:txBody>
        </p:sp>
        <p:sp>
          <p:nvSpPr>
            <p:cNvPr id="9" name="Freeform 8"/>
            <p:cNvSpPr/>
            <p:nvPr/>
          </p:nvSpPr>
          <p:spPr>
            <a:xfrm rot="16200000">
              <a:off x="4027142" y="4201439"/>
              <a:ext cx="363275" cy="407066"/>
            </a:xfrm>
            <a:custGeom>
              <a:avLst/>
              <a:gdLst>
                <a:gd name="connsiteX0" fmla="*/ 0 w 363275"/>
                <a:gd name="connsiteY0" fmla="*/ 81413 h 407066"/>
                <a:gd name="connsiteX1" fmla="*/ 181638 w 363275"/>
                <a:gd name="connsiteY1" fmla="*/ 81413 h 407066"/>
                <a:gd name="connsiteX2" fmla="*/ 181638 w 363275"/>
                <a:gd name="connsiteY2" fmla="*/ 0 h 407066"/>
                <a:gd name="connsiteX3" fmla="*/ 363275 w 363275"/>
                <a:gd name="connsiteY3" fmla="*/ 203533 h 407066"/>
                <a:gd name="connsiteX4" fmla="*/ 181638 w 363275"/>
                <a:gd name="connsiteY4" fmla="*/ 407066 h 407066"/>
                <a:gd name="connsiteX5" fmla="*/ 181638 w 363275"/>
                <a:gd name="connsiteY5" fmla="*/ 325653 h 407066"/>
                <a:gd name="connsiteX6" fmla="*/ 0 w 363275"/>
                <a:gd name="connsiteY6" fmla="*/ 325653 h 407066"/>
                <a:gd name="connsiteX7" fmla="*/ 0 w 363275"/>
                <a:gd name="connsiteY7" fmla="*/ 81413 h 407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3275" h="407066">
                  <a:moveTo>
                    <a:pt x="0" y="81413"/>
                  </a:moveTo>
                  <a:lnTo>
                    <a:pt x="181638" y="81413"/>
                  </a:lnTo>
                  <a:lnTo>
                    <a:pt x="181638" y="0"/>
                  </a:lnTo>
                  <a:lnTo>
                    <a:pt x="363275" y="203533"/>
                  </a:lnTo>
                  <a:lnTo>
                    <a:pt x="181638" y="407066"/>
                  </a:lnTo>
                  <a:lnTo>
                    <a:pt x="181638" y="325653"/>
                  </a:lnTo>
                  <a:lnTo>
                    <a:pt x="0" y="325653"/>
                  </a:lnTo>
                  <a:lnTo>
                    <a:pt x="0" y="81413"/>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81413" rIns="108982" bIns="81412" numCol="1" spcCol="1270" anchor="ctr" anchorCtr="0">
              <a:noAutofit/>
            </a:bodyPr>
            <a:lstStyle/>
            <a:p>
              <a:pPr algn="ctr" defTabSz="444500">
                <a:lnSpc>
                  <a:spcPct val="90000"/>
                </a:lnSpc>
                <a:spcAft>
                  <a:spcPct val="35000"/>
                </a:spcAft>
              </a:pPr>
              <a:endParaRPr lang="de-CH" sz="1000"/>
            </a:p>
          </p:txBody>
        </p:sp>
        <p:sp>
          <p:nvSpPr>
            <p:cNvPr id="10" name="Freeform 9"/>
            <p:cNvSpPr/>
            <p:nvPr/>
          </p:nvSpPr>
          <p:spPr>
            <a:xfrm>
              <a:off x="3614148" y="4696853"/>
              <a:ext cx="1189263" cy="1189263"/>
            </a:xfrm>
            <a:custGeom>
              <a:avLst/>
              <a:gdLst>
                <a:gd name="connsiteX0" fmla="*/ 0 w 1189263"/>
                <a:gd name="connsiteY0" fmla="*/ 594632 h 1189263"/>
                <a:gd name="connsiteX1" fmla="*/ 594632 w 1189263"/>
                <a:gd name="connsiteY1" fmla="*/ 0 h 1189263"/>
                <a:gd name="connsiteX2" fmla="*/ 1189264 w 1189263"/>
                <a:gd name="connsiteY2" fmla="*/ 594632 h 1189263"/>
                <a:gd name="connsiteX3" fmla="*/ 594632 w 1189263"/>
                <a:gd name="connsiteY3" fmla="*/ 1189264 h 1189263"/>
                <a:gd name="connsiteX4" fmla="*/ 0 w 1189263"/>
                <a:gd name="connsiteY4" fmla="*/ 594632 h 1189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9263" h="1189263">
                  <a:moveTo>
                    <a:pt x="0" y="594632"/>
                  </a:moveTo>
                  <a:cubicBezTo>
                    <a:pt x="0" y="266226"/>
                    <a:pt x="266226" y="0"/>
                    <a:pt x="594632" y="0"/>
                  </a:cubicBezTo>
                  <a:cubicBezTo>
                    <a:pt x="923038" y="0"/>
                    <a:pt x="1189264" y="266226"/>
                    <a:pt x="1189264" y="594632"/>
                  </a:cubicBezTo>
                  <a:cubicBezTo>
                    <a:pt x="1189264" y="923038"/>
                    <a:pt x="923038" y="1189264"/>
                    <a:pt x="594632" y="1189264"/>
                  </a:cubicBezTo>
                  <a:cubicBezTo>
                    <a:pt x="266226" y="1189264"/>
                    <a:pt x="0" y="923038"/>
                    <a:pt x="0" y="59463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6864" tIns="186864" rIns="186864" bIns="186864" numCol="1" spcCol="1270" anchor="ctr" anchorCtr="0">
              <a:noAutofit/>
            </a:bodyPr>
            <a:lstStyle/>
            <a:p>
              <a:pPr algn="ctr" defTabSz="444500">
                <a:lnSpc>
                  <a:spcPct val="90000"/>
                </a:lnSpc>
                <a:spcAft>
                  <a:spcPct val="35000"/>
                </a:spcAft>
              </a:pPr>
              <a:r>
                <a:rPr lang="de-CH" sz="1000" dirty="0"/>
                <a:t>Sei ein/e gute/r Grossmutter/ Grossvater!</a:t>
              </a:r>
            </a:p>
          </p:txBody>
        </p:sp>
        <p:sp>
          <p:nvSpPr>
            <p:cNvPr id="11" name="Freeform 10"/>
            <p:cNvSpPr/>
            <p:nvPr/>
          </p:nvSpPr>
          <p:spPr>
            <a:xfrm rot="10800000">
              <a:off x="3259383" y="3415471"/>
              <a:ext cx="338164" cy="418373"/>
            </a:xfrm>
            <a:custGeom>
              <a:avLst/>
              <a:gdLst>
                <a:gd name="connsiteX0" fmla="*/ 0 w 338163"/>
                <a:gd name="connsiteY0" fmla="*/ 83674 h 418372"/>
                <a:gd name="connsiteX1" fmla="*/ 169082 w 338163"/>
                <a:gd name="connsiteY1" fmla="*/ 83674 h 418372"/>
                <a:gd name="connsiteX2" fmla="*/ 169082 w 338163"/>
                <a:gd name="connsiteY2" fmla="*/ 0 h 418372"/>
                <a:gd name="connsiteX3" fmla="*/ 338163 w 338163"/>
                <a:gd name="connsiteY3" fmla="*/ 209186 h 418372"/>
                <a:gd name="connsiteX4" fmla="*/ 169082 w 338163"/>
                <a:gd name="connsiteY4" fmla="*/ 418372 h 418372"/>
                <a:gd name="connsiteX5" fmla="*/ 169082 w 338163"/>
                <a:gd name="connsiteY5" fmla="*/ 334698 h 418372"/>
                <a:gd name="connsiteX6" fmla="*/ 0 w 338163"/>
                <a:gd name="connsiteY6" fmla="*/ 334698 h 418372"/>
                <a:gd name="connsiteX7" fmla="*/ 0 w 338163"/>
                <a:gd name="connsiteY7" fmla="*/ 83674 h 418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163" h="418372">
                  <a:moveTo>
                    <a:pt x="338163" y="334698"/>
                  </a:moveTo>
                  <a:lnTo>
                    <a:pt x="169081" y="334698"/>
                  </a:lnTo>
                  <a:lnTo>
                    <a:pt x="169081" y="418372"/>
                  </a:lnTo>
                  <a:lnTo>
                    <a:pt x="0" y="209186"/>
                  </a:lnTo>
                  <a:lnTo>
                    <a:pt x="169081" y="0"/>
                  </a:lnTo>
                  <a:lnTo>
                    <a:pt x="169081" y="83674"/>
                  </a:lnTo>
                  <a:lnTo>
                    <a:pt x="338163" y="83674"/>
                  </a:lnTo>
                  <a:lnTo>
                    <a:pt x="338163" y="33469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1450" tIns="83672" rIns="-1" bIns="83676" numCol="1" spcCol="1270" anchor="ctr" anchorCtr="0">
              <a:noAutofit/>
            </a:bodyPr>
            <a:lstStyle/>
            <a:p>
              <a:pPr algn="ctr" defTabSz="444500">
                <a:lnSpc>
                  <a:spcPct val="90000"/>
                </a:lnSpc>
                <a:spcAft>
                  <a:spcPct val="35000"/>
                </a:spcAft>
              </a:pPr>
              <a:endParaRPr lang="de-CH" sz="1000"/>
            </a:p>
          </p:txBody>
        </p:sp>
        <p:sp>
          <p:nvSpPr>
            <p:cNvPr id="13" name="Freeform 12"/>
            <p:cNvSpPr/>
            <p:nvPr/>
          </p:nvSpPr>
          <p:spPr>
            <a:xfrm>
              <a:off x="1947321" y="3030026"/>
              <a:ext cx="1189263" cy="1189263"/>
            </a:xfrm>
            <a:custGeom>
              <a:avLst/>
              <a:gdLst>
                <a:gd name="connsiteX0" fmla="*/ 0 w 1189263"/>
                <a:gd name="connsiteY0" fmla="*/ 594632 h 1189263"/>
                <a:gd name="connsiteX1" fmla="*/ 594632 w 1189263"/>
                <a:gd name="connsiteY1" fmla="*/ 0 h 1189263"/>
                <a:gd name="connsiteX2" fmla="*/ 1189264 w 1189263"/>
                <a:gd name="connsiteY2" fmla="*/ 594632 h 1189263"/>
                <a:gd name="connsiteX3" fmla="*/ 594632 w 1189263"/>
                <a:gd name="connsiteY3" fmla="*/ 1189264 h 1189263"/>
                <a:gd name="connsiteX4" fmla="*/ 0 w 1189263"/>
                <a:gd name="connsiteY4" fmla="*/ 594632 h 1189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9263" h="1189263">
                  <a:moveTo>
                    <a:pt x="0" y="594632"/>
                  </a:moveTo>
                  <a:cubicBezTo>
                    <a:pt x="0" y="266226"/>
                    <a:pt x="266226" y="0"/>
                    <a:pt x="594632" y="0"/>
                  </a:cubicBezTo>
                  <a:cubicBezTo>
                    <a:pt x="923038" y="0"/>
                    <a:pt x="1189264" y="266226"/>
                    <a:pt x="1189264" y="594632"/>
                  </a:cubicBezTo>
                  <a:cubicBezTo>
                    <a:pt x="1189264" y="923038"/>
                    <a:pt x="923038" y="1189264"/>
                    <a:pt x="594632" y="1189264"/>
                  </a:cubicBezTo>
                  <a:cubicBezTo>
                    <a:pt x="266226" y="1189264"/>
                    <a:pt x="0" y="923038"/>
                    <a:pt x="0" y="594632"/>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6864" tIns="186864" rIns="186864" bIns="186864" numCol="1" spcCol="1270" anchor="ctr" anchorCtr="0">
              <a:noAutofit/>
            </a:bodyPr>
            <a:lstStyle/>
            <a:p>
              <a:pPr algn="ctr" defTabSz="444500">
                <a:lnSpc>
                  <a:spcPct val="90000"/>
                </a:lnSpc>
                <a:spcAft>
                  <a:spcPct val="35000"/>
                </a:spcAft>
              </a:pPr>
              <a:r>
                <a:rPr lang="de-CH" sz="1000" dirty="0"/>
                <a:t>Konsumiere!</a:t>
              </a:r>
            </a:p>
          </p:txBody>
        </p:sp>
      </p:grpSp>
    </p:spTree>
    <p:extLst>
      <p:ext uri="{BB962C8B-B14F-4D97-AF65-F5344CB8AC3E}">
        <p14:creationId xmlns:p14="http://schemas.microsoft.com/office/powerpoint/2010/main" val="3945364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half" idx="1"/>
          </p:nvPr>
        </p:nvSpPr>
        <p:spPr/>
        <p:txBody>
          <a:bodyPr/>
          <a:lstStyle/>
          <a:p>
            <a:r>
              <a:rPr lang="de-CH" dirty="0"/>
              <a:t>Die Eigenschaften, die zum aktiven Altern gehören,</a:t>
            </a:r>
          </a:p>
          <a:p>
            <a:pPr lvl="1"/>
            <a:r>
              <a:rPr lang="de-CH" dirty="0"/>
              <a:t>aktiv</a:t>
            </a:r>
          </a:p>
          <a:p>
            <a:pPr lvl="1"/>
            <a:r>
              <a:rPr lang="de-CH" dirty="0"/>
              <a:t>dynamisch</a:t>
            </a:r>
          </a:p>
          <a:p>
            <a:pPr lvl="1"/>
            <a:r>
              <a:rPr lang="de-CH" dirty="0"/>
              <a:t>selbstbestimmt</a:t>
            </a:r>
          </a:p>
          <a:p>
            <a:pPr lvl="1"/>
            <a:r>
              <a:rPr lang="de-CH" dirty="0"/>
              <a:t>kompetent</a:t>
            </a:r>
          </a:p>
          <a:p>
            <a:pPr lvl="1"/>
            <a:r>
              <a:rPr lang="de-CH" dirty="0"/>
              <a:t>(jung?)</a:t>
            </a:r>
          </a:p>
          <a:p>
            <a:endParaRPr lang="de-CH" dirty="0"/>
          </a:p>
          <a:p>
            <a:r>
              <a:rPr lang="de-CH" dirty="0"/>
              <a:t>hängen von der Person selbst ab, sind von ihr beeinflussbar</a:t>
            </a:r>
          </a:p>
          <a:p>
            <a:r>
              <a:rPr lang="de-CH" dirty="0"/>
              <a:t>Sie sind letztlich vom gesellschaftlichen Umfeld mehr oder weniger unabhängig</a:t>
            </a:r>
          </a:p>
          <a:p>
            <a:endParaRPr lang="de-CH" dirty="0"/>
          </a:p>
          <a:p>
            <a:endParaRPr lang="de-CH" dirty="0"/>
          </a:p>
          <a:p>
            <a:r>
              <a:rPr lang="de-CH" dirty="0"/>
              <a:t>«Ich muss </a:t>
            </a:r>
            <a:r>
              <a:rPr lang="de-CH" i="1" dirty="0"/>
              <a:t>selbst</a:t>
            </a:r>
            <a:r>
              <a:rPr lang="de-CH" dirty="0"/>
              <a:t> dran bleiben, dann altere ich erfolgreich!»</a:t>
            </a:r>
          </a:p>
        </p:txBody>
      </p:sp>
      <p:sp>
        <p:nvSpPr>
          <p:cNvPr id="3" name="Titel 2"/>
          <p:cNvSpPr>
            <a:spLocks noGrp="1"/>
          </p:cNvSpPr>
          <p:nvPr>
            <p:ph type="ctrTitle"/>
          </p:nvPr>
        </p:nvSpPr>
        <p:spPr/>
        <p:txBody>
          <a:bodyPr/>
          <a:lstStyle/>
          <a:p>
            <a:r>
              <a:rPr lang="de-CH" dirty="0"/>
              <a:t>Alter als Privatangelegenheit?</a:t>
            </a:r>
          </a:p>
        </p:txBody>
      </p:sp>
    </p:spTree>
    <p:extLst>
      <p:ext uri="{BB962C8B-B14F-4D97-AF65-F5344CB8AC3E}">
        <p14:creationId xmlns:p14="http://schemas.microsoft.com/office/powerpoint/2010/main" val="23924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half" idx="1"/>
          </p:nvPr>
        </p:nvSpPr>
        <p:spPr>
          <a:xfrm>
            <a:off x="1992000" y="1337129"/>
            <a:ext cx="8100000" cy="4680000"/>
          </a:xfrm>
        </p:spPr>
        <p:txBody>
          <a:bodyPr/>
          <a:lstStyle/>
          <a:p>
            <a:r>
              <a:rPr lang="de-CH" dirty="0"/>
              <a:t>Gesundheit</a:t>
            </a:r>
          </a:p>
          <a:p>
            <a:pPr lvl="1"/>
            <a:r>
              <a:rPr lang="de-CH" dirty="0"/>
              <a:t>Hohe Lebenserwartung</a:t>
            </a:r>
          </a:p>
          <a:p>
            <a:pPr lvl="1"/>
            <a:r>
              <a:rPr lang="de-CH" dirty="0"/>
              <a:t>Gesunde Lebensjahre</a:t>
            </a:r>
          </a:p>
          <a:p>
            <a:pPr lvl="2"/>
            <a:r>
              <a:rPr lang="de-CH" dirty="0"/>
              <a:t>Gilt für viele, aber nicht für alle!</a:t>
            </a:r>
          </a:p>
          <a:p>
            <a:endParaRPr lang="de-CH" dirty="0"/>
          </a:p>
          <a:p>
            <a:r>
              <a:rPr lang="de-CH" dirty="0"/>
              <a:t>Offenheit, Neugier</a:t>
            </a:r>
          </a:p>
          <a:p>
            <a:pPr lvl="1"/>
            <a:r>
              <a:rPr lang="de-CH" dirty="0"/>
              <a:t>Neugier trägt zu langem Leben bei</a:t>
            </a:r>
          </a:p>
          <a:p>
            <a:pPr marL="0" indent="0">
              <a:buNone/>
            </a:pPr>
            <a:endParaRPr lang="de-CH" dirty="0"/>
          </a:p>
          <a:p>
            <a:r>
              <a:rPr lang="de-CH" dirty="0"/>
              <a:t>Soziales Umfeld</a:t>
            </a:r>
          </a:p>
          <a:p>
            <a:pPr lvl="1"/>
            <a:r>
              <a:rPr lang="de-CH" dirty="0"/>
              <a:t>Kontakte aus dem Arbeitsleben</a:t>
            </a:r>
          </a:p>
          <a:p>
            <a:pPr lvl="1"/>
            <a:r>
              <a:rPr lang="de-CH" dirty="0"/>
              <a:t>Paarbeziehung, Familie</a:t>
            </a:r>
          </a:p>
          <a:p>
            <a:pPr lvl="1"/>
            <a:r>
              <a:rPr lang="de-CH" dirty="0"/>
              <a:t>Freunde, Bekannte</a:t>
            </a:r>
          </a:p>
          <a:p>
            <a:pPr marL="0" indent="0">
              <a:buNone/>
            </a:pPr>
            <a:endParaRPr lang="de-CH" dirty="0"/>
          </a:p>
          <a:p>
            <a:r>
              <a:rPr lang="de-CH" dirty="0"/>
              <a:t>Finanzielle Sicherheit</a:t>
            </a:r>
          </a:p>
          <a:p>
            <a:pPr marL="0" indent="0">
              <a:buNone/>
            </a:pPr>
            <a:endParaRPr lang="de-CH" dirty="0"/>
          </a:p>
          <a:p>
            <a:pPr lvl="1"/>
            <a:endParaRPr lang="de-CH" dirty="0"/>
          </a:p>
          <a:p>
            <a:endParaRPr lang="de-CH" dirty="0"/>
          </a:p>
          <a:p>
            <a:endParaRPr lang="de-CH" dirty="0"/>
          </a:p>
        </p:txBody>
      </p:sp>
      <p:sp>
        <p:nvSpPr>
          <p:cNvPr id="3" name="Titel 2"/>
          <p:cNvSpPr>
            <a:spLocks noGrp="1"/>
          </p:cNvSpPr>
          <p:nvPr>
            <p:ph type="ctrTitle"/>
          </p:nvPr>
        </p:nvSpPr>
        <p:spPr/>
        <p:txBody>
          <a:bodyPr/>
          <a:lstStyle/>
          <a:p>
            <a:r>
              <a:rPr lang="de-CH" dirty="0"/>
              <a:t>Persönliche Voraussetzungen von Teilhabe</a:t>
            </a:r>
          </a:p>
        </p:txBody>
      </p:sp>
    </p:spTree>
    <p:extLst>
      <p:ext uri="{BB962C8B-B14F-4D97-AF65-F5344CB8AC3E}">
        <p14:creationId xmlns:p14="http://schemas.microsoft.com/office/powerpoint/2010/main" val="2043253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FH_PPT_Vorlage">
  <a:themeElements>
    <a:clrScheme name="BFH RGB">
      <a:dk1>
        <a:sysClr val="windowText" lastClr="000000"/>
      </a:dk1>
      <a:lt1>
        <a:sysClr val="window" lastClr="FFFFFF"/>
      </a:lt1>
      <a:dk2>
        <a:srgbClr val="697D91"/>
      </a:dk2>
      <a:lt2>
        <a:srgbClr val="EEECE1"/>
      </a:lt2>
      <a:accent1>
        <a:srgbClr val="556455"/>
      </a:accent1>
      <a:accent2>
        <a:srgbClr val="8CAF82"/>
      </a:accent2>
      <a:accent3>
        <a:srgbClr val="506E96"/>
      </a:accent3>
      <a:accent4>
        <a:srgbClr val="87B9C8"/>
      </a:accent4>
      <a:accent5>
        <a:srgbClr val="645078"/>
      </a:accent5>
      <a:accent6>
        <a:srgbClr val="A087AA"/>
      </a:accent6>
      <a:hlink>
        <a:srgbClr val="699BBE"/>
      </a:hlink>
      <a:folHlink>
        <a:srgbClr val="B99164"/>
      </a:folHlink>
    </a:clrScheme>
    <a:fontScheme name="BFH-Schrift">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NA_de_Powerpoint.potx" id="{DE23FA82-BA83-4663-8097-D9AFB01E0DE6}" vid="{0CBF8A90-899C-46A6-B667-61C7A4D76763}"/>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1d97ff9e-0c6d-401d-b8f0-501ebda11362">SOZWDF100000-490514982-8735</_dlc_DocId>
    <_dlc_DocIdUrl xmlns="1d97ff9e-0c6d-401d-b8f0-501ebda11362">
      <Url>https://cug.bfh.ch/ws/swdf/ina/_layouts/15/DocIdRedir.aspx?ID=SOZWDF100000-490514982-8735</Url>
      <Description>SOZWDF100000-490514982-8735</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kument" ma:contentTypeID="0x0101007C653913C3E3E64BA7FDADB8DE080197" ma:contentTypeVersion="3" ma:contentTypeDescription="Ein neues Dokument erstellen." ma:contentTypeScope="" ma:versionID="03eccf26920b2fae8bb95c041ccdb1cc">
  <xsd:schema xmlns:xsd="http://www.w3.org/2001/XMLSchema" xmlns:xs="http://www.w3.org/2001/XMLSchema" xmlns:p="http://schemas.microsoft.com/office/2006/metadata/properties" xmlns:ns1="http://schemas.microsoft.com/sharepoint/v3" xmlns:ns2="1d97ff9e-0c6d-401d-b8f0-501ebda11362" targetNamespace="http://schemas.microsoft.com/office/2006/metadata/properties" ma:root="true" ma:fieldsID="c10933bf22e8fc8816596f6c12e7d5fe" ns1:_="" ns2:_="">
    <xsd:import namespace="http://schemas.microsoft.com/sharepoint/v3"/>
    <xsd:import namespace="1d97ff9e-0c6d-401d-b8f0-501ebda11362"/>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Geplantes Startdatum" ma:description="Geplantes Startdatum ist eine Websitespalte, die über das Feature zum Veröffentlichen erstellt wird. Es wird zur Angabe des Datums und der Uhrzeit verwendet, wann diese Seite Besuchern zum ersten Mal angezeigt wird." ma:hidden="true" ma:internalName="PublishingStartDate">
      <xsd:simpleType>
        <xsd:restriction base="dms:Unknown"/>
      </xsd:simpleType>
    </xsd:element>
    <xsd:element name="PublishingExpirationDate" ma:index="9" nillable="true" ma:displayName="Geplantes Enddatum" ma:description="Geplantes Enddatum ist eine Websitespalte, die über das Feature zum Veröffentlichen erstellt wird. Es wird zur Angabe des Datums und der Uhrzeit verwendet, wann diese Seite Besuchern nicht mehr angezeigt wird."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d97ff9e-0c6d-401d-b8f0-501ebda11362" elementFormDefault="qualified">
    <xsd:import namespace="http://schemas.microsoft.com/office/2006/documentManagement/types"/>
    <xsd:import namespace="http://schemas.microsoft.com/office/infopath/2007/PartnerControls"/>
    <xsd:element name="_dlc_DocId" ma:index="10" nillable="true" ma:displayName="Wert der Dokument-ID" ma:description="Der Wert der diesem Element zugewiesenen Dokument-ID." ma:internalName="_dlc_DocId" ma:readOnly="true">
      <xsd:simpleType>
        <xsd:restriction base="dms:Text"/>
      </xsd:simpleType>
    </xsd:element>
    <xsd:element name="_dlc_DocIdUrl" ma:index="11"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B38DCC-E654-4CE7-A02F-3052D11BE7F5}">
  <ds:schemaRefs>
    <ds:schemaRef ds:uri="1d97ff9e-0c6d-401d-b8f0-501ebda11362"/>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435B733A-6A53-4B3C-9741-9DF5285D1B5C}">
  <ds:schemaRefs>
    <ds:schemaRef ds:uri="http://schemas.microsoft.com/sharepoint/v3/contenttype/forms"/>
  </ds:schemaRefs>
</ds:datastoreItem>
</file>

<file path=customXml/itemProps3.xml><?xml version="1.0" encoding="utf-8"?>
<ds:datastoreItem xmlns:ds="http://schemas.openxmlformats.org/officeDocument/2006/customXml" ds:itemID="{A4E3AC66-59EF-403D-9A87-60E2AD0D91F2}">
  <ds:schemaRefs>
    <ds:schemaRef ds:uri="http://schemas.microsoft.com/sharepoint/events"/>
  </ds:schemaRefs>
</ds:datastoreItem>
</file>

<file path=customXml/itemProps4.xml><?xml version="1.0" encoding="utf-8"?>
<ds:datastoreItem xmlns:ds="http://schemas.openxmlformats.org/officeDocument/2006/customXml" ds:itemID="{58E48D5A-5A3E-4FC6-B88D-0F9F0EA25B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d97ff9e-0c6d-401d-b8f0-501ebda113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INA_de_Powerpoint</Template>
  <TotalTime>0</TotalTime>
  <Words>3215</Words>
  <Application>Microsoft Office PowerPoint</Application>
  <PresentationFormat>Breitbild</PresentationFormat>
  <Paragraphs>333</Paragraphs>
  <Slides>30</Slides>
  <Notes>17</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30</vt:i4>
      </vt:variant>
    </vt:vector>
  </HeadingPairs>
  <TitlesOfParts>
    <vt:vector size="37" baseType="lpstr">
      <vt:lpstr>MS PGothic</vt:lpstr>
      <vt:lpstr>MS PGothic</vt:lpstr>
      <vt:lpstr>Arial</vt:lpstr>
      <vt:lpstr>Calibri</vt:lpstr>
      <vt:lpstr>Lucida Sans</vt:lpstr>
      <vt:lpstr>Lucida Sans Unicode</vt:lpstr>
      <vt:lpstr>BFH_PPT_Vorlage</vt:lpstr>
      <vt:lpstr>Soziale Teilhabe im Alter</vt:lpstr>
      <vt:lpstr>Begriffliche Einordnung und Kontextualisierung</vt:lpstr>
      <vt:lpstr>Teilhabe ist mehr als Teilnahme</vt:lpstr>
      <vt:lpstr>Teilhabe hat eine ökonomische, politische, kulturelle und soziale Dimension</vt:lpstr>
      <vt:lpstr>These 1: Die Verantwortung für gelingende Teilhabe im Alter wird den älteren Menschen selbst zugeschrieben. </vt:lpstr>
      <vt:lpstr>Teilhabe älterer Menschen wurde nicht immer als selbstverständlich erachtet</vt:lpstr>
      <vt:lpstr>Erwartungen an den aktiven älteren Menschen</vt:lpstr>
      <vt:lpstr>Alter als Privatangelegenheit?</vt:lpstr>
      <vt:lpstr>Persönliche Voraussetzungen von Teilhabe</vt:lpstr>
      <vt:lpstr>Gesellschaftliche und kulturelle Voraussetzungen von Teilhabe</vt:lpstr>
      <vt:lpstr>Fazit 1: </vt:lpstr>
      <vt:lpstr>These 2: Eine umfassende Alterspolitik umfasst die Förderung von räumlichen und sozialen Umwelten, welche Teilhabe aller Generationen ermöglichen</vt:lpstr>
      <vt:lpstr>Der Mensch ist Teil eines Ökosystems  </vt:lpstr>
      <vt:lpstr>Teilhabe spielt sich in einem Ökosystem ab </vt:lpstr>
      <vt:lpstr>Das Konzept der Sozialraumorientierung</vt:lpstr>
      <vt:lpstr>Fazit II: </vt:lpstr>
      <vt:lpstr>These 3: Die Diversität der älteren Menschen wird unterschätzt. Daraus resultiert ein zu enges Verständnis von Teilhabe.  </vt:lpstr>
      <vt:lpstr>Die älteren Menschen gibt es nicht!</vt:lpstr>
      <vt:lpstr>Teilhabe sollte Allen zustehen</vt:lpstr>
      <vt:lpstr>Teilhabe sollten Allen zustehen (2)</vt:lpstr>
      <vt:lpstr>These 4: Die Digitalisierung kann die Teilhabe älterer Menschen erschweren. Von grosser Bedeutung ist die Vermittlung des spezifischen Nutzens von digitalen Technologien.  </vt:lpstr>
      <vt:lpstr>Ältere Menschen in der Schweiz nutzen IKT seltener als jüngere</vt:lpstr>
      <vt:lpstr>Stationäre Computer bei Personen 65+</vt:lpstr>
      <vt:lpstr>Warum ist das ein Problem? </vt:lpstr>
      <vt:lpstr>Ältere Menschen nutzen neue Technologien dann, wenn sie darin einen glasklaren Nutzen erkennen </vt:lpstr>
      <vt:lpstr>Was heisst das für das Netzwerk Alter?</vt:lpstr>
      <vt:lpstr>Praktische Anknüpfungspunkte</vt:lpstr>
      <vt:lpstr>Praktische Anknüpfungspunkte (2)</vt:lpstr>
      <vt:lpstr>Praktische Anknüpfungspunkte (3)</vt:lpstr>
      <vt:lpstr>Praktische Anknüpfungspunkte </vt:lpstr>
    </vt:vector>
  </TitlesOfParts>
  <Company>Berner Fachhochschule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Isenschmid Thomas</dc:creator>
  <cp:lastModifiedBy>Hendry Paolo</cp:lastModifiedBy>
  <cp:revision>22</cp:revision>
  <cp:lastPrinted>2013-04-25T14:17:09Z</cp:lastPrinted>
  <dcterms:created xsi:type="dcterms:W3CDTF">2019-11-12T07:17:09Z</dcterms:created>
  <dcterms:modified xsi:type="dcterms:W3CDTF">2019-11-29T13:21:20Z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0x0101007C653913C3E3E64BA7FDADB8DE080197</vt:lpwstr>
  </property>
  <property fmtid="{D5CDD505-2E9C-101B-9397-08002B2CF9AE}" pid="3" name="_dlc_DocIdItemGuid">
    <vt:lpwstr>360196b9-f06e-4c20-8982-f56c376ab5c9</vt:lpwstr>
  </property>
</Properties>
</file>