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charts/colors6.xml" ContentType="application/vnd.ms-office.chartcolor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5.xml" ContentType="application/vnd.ms-office.chartstyle+xml"/>
  <Override PartName="/ppt/charts/style6.xml" ContentType="application/vnd.ms-office.chart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3.xml" ContentType="application/vnd.ms-office.chartstyle+xml"/>
  <Override PartName="/ppt/charts/style4.xml" ContentType="application/vnd.ms-office.chart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charts/colors5.xml" ContentType="application/vnd.ms-office.chartcolor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3.xml" ContentType="application/vnd.ms-office.chartcolorstyl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60" r:id="rId4"/>
    <p:sldId id="262" r:id="rId5"/>
    <p:sldId id="264" r:id="rId6"/>
    <p:sldId id="283" r:id="rId7"/>
    <p:sldId id="285" r:id="rId8"/>
    <p:sldId id="287" r:id="rId9"/>
    <p:sldId id="266" r:id="rId10"/>
    <p:sldId id="278" r:id="rId11"/>
    <p:sldId id="280" r:id="rId12"/>
    <p:sldId id="268" r:id="rId13"/>
    <p:sldId id="269" r:id="rId14"/>
    <p:sldId id="289" r:id="rId15"/>
    <p:sldId id="271" r:id="rId16"/>
    <p:sldId id="273" r:id="rId17"/>
    <p:sldId id="274" r:id="rId18"/>
    <p:sldId id="295" r:id="rId19"/>
    <p:sldId id="290" r:id="rId20"/>
    <p:sldId id="291" r:id="rId21"/>
    <p:sldId id="292" r:id="rId22"/>
    <p:sldId id="293" r:id="rId23"/>
    <p:sldId id="281" r:id="rId24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Mappe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hoepf1a\Desktop\Sozialbericht2016TexteFH\Indikatoren_Kapitel4_Grafiken_20160216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fhoepf1a\Desktop\Sozialbericht2016TexteFH\Indikatoren_Kapitel4_Grafiken_20160216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fhoepf1a\Desktop\Sozialbericht2016TexteFH\Indikatoren_Kapitel4_Grafiken_20160216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C:\Users\fhoepf1a\Desktop\Sozialbericht2016TexteFH\Indikatoren_Kapitel4_Grafiken_20160216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Mappe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hoepf1a\Desktop\Data-Midlife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Mappe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Desktop\Altersfragen\Gesundheit-Alter-Grafike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Desktop\Altersfragen\Gesundheit-Alter-Grafiken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Altersfragen\Gesundheit-Alter-Grafike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Altersfragen\Gesundheit-Alter-Grafike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chart>
    <c:autoTitleDeleted val="1"/>
    <c:plotArea>
      <c:layout/>
      <c:barChart>
        <c:barDir val="col"/>
        <c:grouping val="clustered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Tabelle1!$A$11:$A$18</c:f>
              <c:strCache>
                <c:ptCount val="8"/>
                <c:pt idx="0">
                  <c:v>Schweiz</c:v>
                </c:pt>
                <c:pt idx="1">
                  <c:v>Schweden</c:v>
                </c:pt>
                <c:pt idx="2">
                  <c:v>Niederlanden</c:v>
                </c:pt>
                <c:pt idx="3">
                  <c:v>Österreich</c:v>
                </c:pt>
                <c:pt idx="4">
                  <c:v>Deutschland</c:v>
                </c:pt>
                <c:pt idx="5">
                  <c:v>Frankreich</c:v>
                </c:pt>
                <c:pt idx="6">
                  <c:v>Tschechische Republik</c:v>
                </c:pt>
                <c:pt idx="7">
                  <c:v>Polen</c:v>
                </c:pt>
              </c:strCache>
            </c:strRef>
          </c:cat>
          <c:val>
            <c:numRef>
              <c:f>Tabelle1!$B$11:$B$18</c:f>
              <c:numCache>
                <c:formatCode>0.0%</c:formatCode>
                <c:ptCount val="8"/>
                <c:pt idx="0">
                  <c:v>0.71700000000000008</c:v>
                </c:pt>
                <c:pt idx="1">
                  <c:v>0.62800000000000011</c:v>
                </c:pt>
                <c:pt idx="2">
                  <c:v>0.55700000000000005</c:v>
                </c:pt>
                <c:pt idx="3">
                  <c:v>0.55300000000000005</c:v>
                </c:pt>
                <c:pt idx="4">
                  <c:v>0.4870000000000001</c:v>
                </c:pt>
                <c:pt idx="5">
                  <c:v>0.46</c:v>
                </c:pt>
                <c:pt idx="6">
                  <c:v>0.31300000000000006</c:v>
                </c:pt>
                <c:pt idx="7">
                  <c:v>0.223</c:v>
                </c:pt>
              </c:numCache>
            </c:numRef>
          </c:val>
        </c:ser>
        <c:dLbls>
          <c:showVal val="1"/>
        </c:dLbls>
        <c:gapWidth val="41"/>
        <c:axId val="107643264"/>
        <c:axId val="107644800"/>
      </c:barChart>
      <c:catAx>
        <c:axId val="10764326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de-DE"/>
          </a:p>
        </c:txPr>
        <c:crossAx val="107644800"/>
        <c:crosses val="autoZero"/>
        <c:auto val="1"/>
        <c:lblAlgn val="ctr"/>
        <c:lblOffset val="100"/>
      </c:catAx>
      <c:valAx>
        <c:axId val="107644800"/>
        <c:scaling>
          <c:orientation val="minMax"/>
        </c:scaling>
        <c:delete val="1"/>
        <c:axPos val="l"/>
        <c:numFmt formatCode="0.0%" sourceLinked="1"/>
        <c:majorTickMark val="none"/>
        <c:tickLblPos val="none"/>
        <c:crossAx val="107643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'4.1.1'!$A$9</c:f>
              <c:strCache>
                <c:ptCount val="1"/>
                <c:pt idx="0">
                  <c:v>sehr/ziemlich interessiert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'4.1.1'!$B$8:$N$8</c:f>
              <c:strCache>
                <c:ptCount val="13"/>
                <c:pt idx="0">
                  <c:v>Männer</c:v>
                </c:pt>
                <c:pt idx="1">
                  <c:v>Frauen</c:v>
                </c:pt>
                <c:pt idx="3">
                  <c:v>15-24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65+</c:v>
                </c:pt>
                <c:pt idx="10">
                  <c:v>Bildung tief</c:v>
                </c:pt>
                <c:pt idx="11">
                  <c:v>Bildung mittel</c:v>
                </c:pt>
                <c:pt idx="12">
                  <c:v>Bildung hoch</c:v>
                </c:pt>
              </c:strCache>
            </c:strRef>
          </c:cat>
          <c:val>
            <c:numRef>
              <c:f>'4.1.1'!$B$9:$N$9</c:f>
              <c:numCache>
                <c:formatCode>0</c:formatCode>
                <c:ptCount val="13"/>
                <c:pt idx="0">
                  <c:v>69.97</c:v>
                </c:pt>
                <c:pt idx="1">
                  <c:v>52.74</c:v>
                </c:pt>
                <c:pt idx="3">
                  <c:v>43.720000000000006</c:v>
                </c:pt>
                <c:pt idx="4">
                  <c:v>57.070000000000007</c:v>
                </c:pt>
                <c:pt idx="5">
                  <c:v>58.730000000000004</c:v>
                </c:pt>
                <c:pt idx="6">
                  <c:v>60.63000000000001</c:v>
                </c:pt>
                <c:pt idx="7">
                  <c:v>68.11999999999999</c:v>
                </c:pt>
                <c:pt idx="8">
                  <c:v>74.31</c:v>
                </c:pt>
                <c:pt idx="10">
                  <c:v>38.99</c:v>
                </c:pt>
                <c:pt idx="11">
                  <c:v>57.43</c:v>
                </c:pt>
                <c:pt idx="12">
                  <c:v>82.039999999999992</c:v>
                </c:pt>
              </c:numCache>
            </c:numRef>
          </c:val>
        </c:ser>
        <c:dLbls/>
        <c:overlap val="100"/>
        <c:axId val="54051584"/>
        <c:axId val="54053120"/>
      </c:barChart>
      <c:catAx>
        <c:axId val="540515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4053120"/>
        <c:crosses val="autoZero"/>
        <c:auto val="1"/>
        <c:lblAlgn val="ctr"/>
        <c:lblOffset val="100"/>
      </c:catAx>
      <c:valAx>
        <c:axId val="54053120"/>
        <c:scaling>
          <c:orientation val="minMax"/>
          <c:max val="10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4051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'4.4.1'!$B$25</c:f>
              <c:strCache>
                <c:ptCount val="1"/>
                <c:pt idx="0">
                  <c:v>bis 39 J.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'4.4.1'!$A$26:$A$28</c:f>
              <c:strCache>
                <c:ptCount val="3"/>
                <c:pt idx="0">
                  <c:v>Gemeinde</c:v>
                </c:pt>
                <c:pt idx="1">
                  <c:v>Kanton</c:v>
                </c:pt>
                <c:pt idx="2">
                  <c:v>Schweiz</c:v>
                </c:pt>
              </c:strCache>
            </c:strRef>
          </c:cat>
          <c:val>
            <c:numRef>
              <c:f>'4.4.1'!$B$26:$B$28</c:f>
              <c:numCache>
                <c:formatCode>General</c:formatCode>
                <c:ptCount val="3"/>
                <c:pt idx="0">
                  <c:v>5.6199999999999992</c:v>
                </c:pt>
                <c:pt idx="1">
                  <c:v>6.02</c:v>
                </c:pt>
                <c:pt idx="2">
                  <c:v>7.56</c:v>
                </c:pt>
              </c:numCache>
            </c:numRef>
          </c:val>
        </c:ser>
        <c:ser>
          <c:idx val="1"/>
          <c:order val="1"/>
          <c:tx>
            <c:strRef>
              <c:f>'4.4.1'!$C$25</c:f>
              <c:strCache>
                <c:ptCount val="1"/>
                <c:pt idx="0">
                  <c:v>40-59 J.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'4.4.1'!$A$26:$A$28</c:f>
              <c:strCache>
                <c:ptCount val="3"/>
                <c:pt idx="0">
                  <c:v>Gemeinde</c:v>
                </c:pt>
                <c:pt idx="1">
                  <c:v>Kanton</c:v>
                </c:pt>
                <c:pt idx="2">
                  <c:v>Schweiz</c:v>
                </c:pt>
              </c:strCache>
            </c:strRef>
          </c:cat>
          <c:val>
            <c:numRef>
              <c:f>'4.4.1'!$C$26:$C$28</c:f>
              <c:numCache>
                <c:formatCode>General</c:formatCode>
                <c:ptCount val="3"/>
                <c:pt idx="0">
                  <c:v>6.04</c:v>
                </c:pt>
                <c:pt idx="1">
                  <c:v>6.09</c:v>
                </c:pt>
                <c:pt idx="2">
                  <c:v>7.88</c:v>
                </c:pt>
              </c:numCache>
            </c:numRef>
          </c:val>
        </c:ser>
        <c:ser>
          <c:idx val="2"/>
          <c:order val="2"/>
          <c:tx>
            <c:strRef>
              <c:f>'4.4.1'!$D$25</c:f>
              <c:strCache>
                <c:ptCount val="1"/>
                <c:pt idx="0">
                  <c:v>60+ J.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'4.4.1'!$A$26:$A$28</c:f>
              <c:strCache>
                <c:ptCount val="3"/>
                <c:pt idx="0">
                  <c:v>Gemeinde</c:v>
                </c:pt>
                <c:pt idx="1">
                  <c:v>Kanton</c:v>
                </c:pt>
                <c:pt idx="2">
                  <c:v>Schweiz</c:v>
                </c:pt>
              </c:strCache>
            </c:strRef>
          </c:cat>
          <c:val>
            <c:numRef>
              <c:f>'4.4.1'!$D$26:$D$28</c:f>
              <c:numCache>
                <c:formatCode>General</c:formatCode>
                <c:ptCount val="3"/>
                <c:pt idx="0">
                  <c:v>7.02</c:v>
                </c:pt>
                <c:pt idx="1">
                  <c:v>7.07</c:v>
                </c:pt>
                <c:pt idx="2">
                  <c:v>8.69</c:v>
                </c:pt>
              </c:numCache>
            </c:numRef>
          </c:val>
        </c:ser>
        <c:dLbls/>
        <c:gapWidth val="219"/>
        <c:overlap val="-27"/>
        <c:axId val="54211712"/>
        <c:axId val="54213248"/>
      </c:barChart>
      <c:catAx>
        <c:axId val="542117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4213248"/>
        <c:crosses val="autoZero"/>
        <c:auto val="1"/>
        <c:lblAlgn val="ctr"/>
        <c:lblOffset val="100"/>
      </c:catAx>
      <c:valAx>
        <c:axId val="5421324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4211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'4.5.1'!$B$3</c:f>
              <c:strCache>
                <c:ptCount val="1"/>
                <c:pt idx="0">
                  <c:v>bis 39 J.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'4.5.1'!$A$4:$A$6</c:f>
              <c:strCache>
                <c:ptCount val="3"/>
                <c:pt idx="0">
                  <c:v>Traditionsverlust</c:v>
                </c:pt>
                <c:pt idx="1">
                  <c:v>Unsicherheit</c:v>
                </c:pt>
                <c:pt idx="2">
                  <c:v>Zu rascher Wandel</c:v>
                </c:pt>
              </c:strCache>
            </c:strRef>
          </c:cat>
          <c:val>
            <c:numRef>
              <c:f>'4.5.1'!$B$4:$B$6</c:f>
              <c:numCache>
                <c:formatCode>General</c:formatCode>
                <c:ptCount val="3"/>
                <c:pt idx="0">
                  <c:v>5.6099999999999994</c:v>
                </c:pt>
                <c:pt idx="1">
                  <c:v>5.63</c:v>
                </c:pt>
                <c:pt idx="2">
                  <c:v>3.8899999999999997</c:v>
                </c:pt>
              </c:numCache>
            </c:numRef>
          </c:val>
        </c:ser>
        <c:ser>
          <c:idx val="1"/>
          <c:order val="1"/>
          <c:tx>
            <c:strRef>
              <c:f>'4.5.1'!$C$3</c:f>
              <c:strCache>
                <c:ptCount val="1"/>
                <c:pt idx="0">
                  <c:v>40-59 J.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'4.5.1'!$A$4:$A$6</c:f>
              <c:strCache>
                <c:ptCount val="3"/>
                <c:pt idx="0">
                  <c:v>Traditionsverlust</c:v>
                </c:pt>
                <c:pt idx="1">
                  <c:v>Unsicherheit</c:v>
                </c:pt>
                <c:pt idx="2">
                  <c:v>Zu rascher Wandel</c:v>
                </c:pt>
              </c:strCache>
            </c:strRef>
          </c:cat>
          <c:val>
            <c:numRef>
              <c:f>'4.5.1'!$C$4:$C$6</c:f>
              <c:numCache>
                <c:formatCode>General</c:formatCode>
                <c:ptCount val="3"/>
                <c:pt idx="0">
                  <c:v>5.8199999999999994</c:v>
                </c:pt>
                <c:pt idx="1">
                  <c:v>5.7700000000000005</c:v>
                </c:pt>
                <c:pt idx="2">
                  <c:v>4.03</c:v>
                </c:pt>
              </c:numCache>
            </c:numRef>
          </c:val>
        </c:ser>
        <c:ser>
          <c:idx val="2"/>
          <c:order val="2"/>
          <c:tx>
            <c:strRef>
              <c:f>'4.5.1'!$D$3</c:f>
              <c:strCache>
                <c:ptCount val="1"/>
                <c:pt idx="0">
                  <c:v>60+ J.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'4.5.1'!$A$4:$A$6</c:f>
              <c:strCache>
                <c:ptCount val="3"/>
                <c:pt idx="0">
                  <c:v>Traditionsverlust</c:v>
                </c:pt>
                <c:pt idx="1">
                  <c:v>Unsicherheit</c:v>
                </c:pt>
                <c:pt idx="2">
                  <c:v>Zu rascher Wandel</c:v>
                </c:pt>
              </c:strCache>
            </c:strRef>
          </c:cat>
          <c:val>
            <c:numRef>
              <c:f>'4.5.1'!$D$4:$D$6</c:f>
              <c:numCache>
                <c:formatCode>General</c:formatCode>
                <c:ptCount val="3"/>
                <c:pt idx="0">
                  <c:v>6.57</c:v>
                </c:pt>
                <c:pt idx="1">
                  <c:v>6.06</c:v>
                </c:pt>
                <c:pt idx="2">
                  <c:v>5.1499999999999995</c:v>
                </c:pt>
              </c:numCache>
            </c:numRef>
          </c:val>
        </c:ser>
        <c:dLbls/>
        <c:gapWidth val="219"/>
        <c:overlap val="-27"/>
        <c:axId val="54133888"/>
        <c:axId val="54135424"/>
      </c:barChart>
      <c:catAx>
        <c:axId val="541338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4135424"/>
        <c:crosses val="autoZero"/>
        <c:auto val="1"/>
        <c:lblAlgn val="ctr"/>
        <c:lblOffset val="100"/>
      </c:catAx>
      <c:valAx>
        <c:axId val="54135424"/>
        <c:scaling>
          <c:orientation val="minMax"/>
          <c:max val="1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4133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'4.12.4'!$B$3</c:f>
              <c:strCache>
                <c:ptCount val="1"/>
                <c:pt idx="0">
                  <c:v>Kandidierend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'4.12.4'!$A$4:$A$10</c:f>
              <c:strCache>
                <c:ptCount val="7"/>
                <c:pt idx="0">
                  <c:v>Männer</c:v>
                </c:pt>
                <c:pt idx="1">
                  <c:v>Frauen</c:v>
                </c:pt>
                <c:pt idx="3">
                  <c:v> bis 39 J.</c:v>
                </c:pt>
                <c:pt idx="4">
                  <c:v>40-49 J.</c:v>
                </c:pt>
                <c:pt idx="5">
                  <c:v>50- 59 J. </c:v>
                </c:pt>
                <c:pt idx="6">
                  <c:v>60+ J.</c:v>
                </c:pt>
              </c:strCache>
            </c:strRef>
          </c:cat>
          <c:val>
            <c:numRef>
              <c:f>'4.12.4'!$B$4:$B$10</c:f>
              <c:numCache>
                <c:formatCode>0.0%</c:formatCode>
                <c:ptCount val="7"/>
                <c:pt idx="0">
                  <c:v>0.65500000000000014</c:v>
                </c:pt>
                <c:pt idx="1">
                  <c:v>0.34500000000000003</c:v>
                </c:pt>
                <c:pt idx="3">
                  <c:v>0.4930000000000001</c:v>
                </c:pt>
                <c:pt idx="4">
                  <c:v>0.17800000000000002</c:v>
                </c:pt>
                <c:pt idx="5">
                  <c:v>0.20800000000000002</c:v>
                </c:pt>
                <c:pt idx="6">
                  <c:v>0.12100000000000001</c:v>
                </c:pt>
              </c:numCache>
            </c:numRef>
          </c:val>
        </c:ser>
        <c:ser>
          <c:idx val="1"/>
          <c:order val="1"/>
          <c:tx>
            <c:strRef>
              <c:f>'4.12.4'!$C$3</c:f>
              <c:strCache>
                <c:ptCount val="1"/>
                <c:pt idx="0">
                  <c:v>Gewählt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'4.12.4'!$A$4:$A$10</c:f>
              <c:strCache>
                <c:ptCount val="7"/>
                <c:pt idx="0">
                  <c:v>Männer</c:v>
                </c:pt>
                <c:pt idx="1">
                  <c:v>Frauen</c:v>
                </c:pt>
                <c:pt idx="3">
                  <c:v> bis 39 J.</c:v>
                </c:pt>
                <c:pt idx="4">
                  <c:v>40-49 J.</c:v>
                </c:pt>
                <c:pt idx="5">
                  <c:v>50- 59 J. </c:v>
                </c:pt>
                <c:pt idx="6">
                  <c:v>60+ J.</c:v>
                </c:pt>
              </c:strCache>
            </c:strRef>
          </c:cat>
          <c:val>
            <c:numRef>
              <c:f>'4.12.4'!$C$4:$C$10</c:f>
              <c:numCache>
                <c:formatCode>0.0%</c:formatCode>
                <c:ptCount val="7"/>
                <c:pt idx="0">
                  <c:v>0.68</c:v>
                </c:pt>
                <c:pt idx="1">
                  <c:v>0.32000000000000006</c:v>
                </c:pt>
                <c:pt idx="3">
                  <c:v>0.191</c:v>
                </c:pt>
                <c:pt idx="4">
                  <c:v>0.24600000000000002</c:v>
                </c:pt>
                <c:pt idx="5">
                  <c:v>0.37700000000000006</c:v>
                </c:pt>
                <c:pt idx="6">
                  <c:v>0.18600000000000003</c:v>
                </c:pt>
              </c:numCache>
            </c:numRef>
          </c:val>
        </c:ser>
        <c:dLbls/>
        <c:gapWidth val="219"/>
        <c:overlap val="-27"/>
        <c:axId val="54190080"/>
        <c:axId val="54191616"/>
      </c:barChart>
      <c:catAx>
        <c:axId val="5419008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4191616"/>
        <c:crosses val="autoZero"/>
        <c:auto val="1"/>
        <c:lblAlgn val="ctr"/>
        <c:lblOffset val="100"/>
      </c:catAx>
      <c:valAx>
        <c:axId val="5419161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4190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351112299567675"/>
          <c:y val="0.93613904777614443"/>
          <c:w val="0.31600703644853823"/>
          <c:h val="6.1293689952341933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chart>
    <c:autoTitleDeleted val="1"/>
    <c:plotArea>
      <c:layout/>
      <c:barChart>
        <c:barDir val="col"/>
        <c:grouping val="clustered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Tabelle1!$A$2:$A$9</c:f>
              <c:strCache>
                <c:ptCount val="8"/>
                <c:pt idx="0">
                  <c:v>Schweden</c:v>
                </c:pt>
                <c:pt idx="1">
                  <c:v>Schweiz</c:v>
                </c:pt>
                <c:pt idx="2">
                  <c:v>Niederlanden</c:v>
                </c:pt>
                <c:pt idx="3">
                  <c:v>Deutschland</c:v>
                </c:pt>
                <c:pt idx="4">
                  <c:v>Frankreich</c:v>
                </c:pt>
                <c:pt idx="5">
                  <c:v>Österreich</c:v>
                </c:pt>
                <c:pt idx="6">
                  <c:v>Tschechische Republik</c:v>
                </c:pt>
                <c:pt idx="7">
                  <c:v>Polen</c:v>
                </c:pt>
              </c:strCache>
            </c:strRef>
          </c:cat>
          <c:val>
            <c:numRef>
              <c:f>Tabelle1!$B$2:$B$9</c:f>
              <c:numCache>
                <c:formatCode>0.0%</c:formatCode>
                <c:ptCount val="8"/>
                <c:pt idx="0">
                  <c:v>0.62400000000000011</c:v>
                </c:pt>
                <c:pt idx="1">
                  <c:v>0.57299999999999995</c:v>
                </c:pt>
                <c:pt idx="2">
                  <c:v>0.49400000000000011</c:v>
                </c:pt>
                <c:pt idx="3">
                  <c:v>0.42000000000000004</c:v>
                </c:pt>
                <c:pt idx="4">
                  <c:v>0.31700000000000006</c:v>
                </c:pt>
                <c:pt idx="5">
                  <c:v>0.29400000000000004</c:v>
                </c:pt>
                <c:pt idx="6">
                  <c:v>0.13300000000000001</c:v>
                </c:pt>
                <c:pt idx="7">
                  <c:v>9.4000000000000014E-2</c:v>
                </c:pt>
              </c:numCache>
            </c:numRef>
          </c:val>
        </c:ser>
        <c:dLbls>
          <c:showVal val="1"/>
        </c:dLbls>
        <c:gapWidth val="41"/>
        <c:axId val="108348928"/>
        <c:axId val="108350464"/>
      </c:barChart>
      <c:catAx>
        <c:axId val="1083489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de-DE"/>
          </a:p>
        </c:txPr>
        <c:crossAx val="108350464"/>
        <c:crosses val="autoZero"/>
        <c:auto val="1"/>
        <c:lblAlgn val="ctr"/>
        <c:lblOffset val="100"/>
      </c:catAx>
      <c:valAx>
        <c:axId val="108350464"/>
        <c:scaling>
          <c:orientation val="minMax"/>
        </c:scaling>
        <c:delete val="1"/>
        <c:axPos val="l"/>
        <c:numFmt formatCode="0.0%" sourceLinked="1"/>
        <c:majorTickMark val="none"/>
        <c:tickLblPos val="none"/>
        <c:crossAx val="108348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chart>
    <c:autoTitleDeleted val="1"/>
    <c:plotArea>
      <c:layout/>
      <c:barChart>
        <c:barDir val="bar"/>
        <c:grouping val="clustered"/>
        <c:ser>
          <c:idx val="0"/>
          <c:order val="0"/>
          <c:dPt>
            <c:idx val="0"/>
            <c:spPr>
              <a:solidFill>
                <a:schemeClr val="tx1">
                  <a:lumMod val="85000"/>
                  <a:lumOff val="15000"/>
                </a:schemeClr>
              </a:solidFill>
            </c:spPr>
          </c:dPt>
          <c:cat>
            <c:strRef>
              <c:f>'[1]1.11.2'!$R$45:$R$60</c:f>
              <c:strCache>
                <c:ptCount val="16"/>
                <c:pt idx="0">
                  <c:v>Total registrierte Arbeitslose</c:v>
                </c:pt>
                <c:pt idx="2">
                  <c:v>Männer</c:v>
                </c:pt>
                <c:pt idx="3">
                  <c:v>Frauen</c:v>
                </c:pt>
                <c:pt idx="5">
                  <c:v>Schweizer</c:v>
                </c:pt>
                <c:pt idx="6">
                  <c:v>Ausländer</c:v>
                </c:pt>
                <c:pt idx="8">
                  <c:v>15-24 Jahre</c:v>
                </c:pt>
                <c:pt idx="9">
                  <c:v>25-49 Jahre</c:v>
                </c:pt>
                <c:pt idx="10">
                  <c:v>50 und mehr</c:v>
                </c:pt>
                <c:pt idx="12">
                  <c:v>ohne Schulabschluss</c:v>
                </c:pt>
                <c:pt idx="13">
                  <c:v>obligatorische Schule</c:v>
                </c:pt>
                <c:pt idx="14">
                  <c:v>Berufslehre/Matura</c:v>
                </c:pt>
                <c:pt idx="15">
                  <c:v>Tertiärstufe</c:v>
                </c:pt>
              </c:strCache>
            </c:strRef>
          </c:cat>
          <c:val>
            <c:numRef>
              <c:f>'[1]1.11.2'!$S$45:$S$60</c:f>
              <c:numCache>
                <c:formatCode>General</c:formatCode>
                <c:ptCount val="16"/>
                <c:pt idx="0" formatCode="0.0">
                  <c:v>16.221647427284861</c:v>
                </c:pt>
                <c:pt idx="2" formatCode="0.0">
                  <c:v>16.264087377058125</c:v>
                </c:pt>
                <c:pt idx="3" formatCode="0.0">
                  <c:v>16.167486113326373</c:v>
                </c:pt>
                <c:pt idx="5" formatCode="0.0">
                  <c:v>16.537895092013315</c:v>
                </c:pt>
                <c:pt idx="6" formatCode="0.0">
                  <c:v>15.858468571189192</c:v>
                </c:pt>
                <c:pt idx="8" formatCode="0.0">
                  <c:v>2.5635821886848129</c:v>
                </c:pt>
                <c:pt idx="9" formatCode="0.0">
                  <c:v>14.728620146264619</c:v>
                </c:pt>
                <c:pt idx="10" formatCode="0.0">
                  <c:v>27.463805118346755</c:v>
                </c:pt>
                <c:pt idx="12" formatCode="0.0">
                  <c:v>20.270574971815122</c:v>
                </c:pt>
                <c:pt idx="13" formatCode="0.0">
                  <c:v>17.232935723701335</c:v>
                </c:pt>
                <c:pt idx="14" formatCode="0.0">
                  <c:v>15.21198418784433</c:v>
                </c:pt>
                <c:pt idx="15" formatCode="0.0">
                  <c:v>17.655813561921047</c:v>
                </c:pt>
              </c:numCache>
            </c:numRef>
          </c:val>
        </c:ser>
        <c:dLbls/>
        <c:gapWidth val="81"/>
        <c:axId val="108379520"/>
        <c:axId val="108385408"/>
      </c:barChart>
      <c:catAx>
        <c:axId val="108379520"/>
        <c:scaling>
          <c:orientation val="maxMin"/>
        </c:scaling>
        <c:axPos val="l"/>
        <c:numFmt formatCode="General" sourceLinked="0"/>
        <c:tickLblPos val="nextTo"/>
        <c:txPr>
          <a:bodyPr/>
          <a:lstStyle/>
          <a:p>
            <a:pPr>
              <a:defRPr sz="2400"/>
            </a:pPr>
            <a:endParaRPr lang="de-DE"/>
          </a:p>
        </c:txPr>
        <c:crossAx val="108385408"/>
        <c:crosses val="autoZero"/>
        <c:auto val="1"/>
        <c:lblAlgn val="ctr"/>
        <c:lblOffset val="100"/>
      </c:catAx>
      <c:valAx>
        <c:axId val="108385408"/>
        <c:scaling>
          <c:orientation val="minMax"/>
        </c:scaling>
        <c:axPos val="t"/>
        <c:majorGridlines/>
        <c:numFmt formatCode="0.0" sourceLinked="1"/>
        <c:tickLblPos val="nextTo"/>
        <c:crossAx val="1083795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2000"/>
      </a:pPr>
      <a:endParaRPr lang="de-DE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CH" sz="2400"/>
              <a:t>Werthaltungen neuer Generationen älterer Menschen: </a:t>
            </a:r>
          </a:p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CH" sz="2400"/>
              <a:t>%-Anteil die angeführte Dinge persönlich als wichtig erachten</a:t>
            </a:r>
          </a:p>
        </c:rich>
      </c:tx>
      <c:layout>
        <c:manualLayout>
          <c:xMode val="edge"/>
          <c:yMode val="edge"/>
          <c:x val="0.13134644298582077"/>
          <c:y val="0"/>
        </c:manualLayout>
      </c:layout>
      <c:spPr>
        <a:noFill/>
        <a:ln>
          <a:noFill/>
        </a:ln>
        <a:effectLst/>
      </c:spPr>
    </c:title>
    <c:plotArea>
      <c:layout/>
      <c:barChart>
        <c:barDir val="bar"/>
        <c:grouping val="clustered"/>
        <c:ser>
          <c:idx val="0"/>
          <c:order val="0"/>
          <c:tx>
            <c:strRef>
              <c:f>Tabelle1!$B$3</c:f>
              <c:strCache>
                <c:ptCount val="1"/>
                <c:pt idx="0">
                  <c:v>Jg. 1940-49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Tabelle1!$A$4:$A$7</c:f>
              <c:strCache>
                <c:ptCount val="4"/>
                <c:pt idx="0">
                  <c:v>neue Ideen pflegen/kreativ sein</c:v>
                </c:pt>
                <c:pt idx="1">
                  <c:v>neue Dinge ausprobieren</c:v>
                </c:pt>
                <c:pt idx="2">
                  <c:v>im Leben Spass haben</c:v>
                </c:pt>
                <c:pt idx="3">
                  <c:v>Abenteuer/aufregendes Leben</c:v>
                </c:pt>
              </c:strCache>
            </c:strRef>
          </c:cat>
          <c:val>
            <c:numRef>
              <c:f>Tabelle1!$B$4:$B$7</c:f>
              <c:numCache>
                <c:formatCode>0%</c:formatCode>
                <c:ptCount val="4"/>
                <c:pt idx="0">
                  <c:v>0.68</c:v>
                </c:pt>
                <c:pt idx="1">
                  <c:v>0.5</c:v>
                </c:pt>
                <c:pt idx="2">
                  <c:v>0.38000000000000006</c:v>
                </c:pt>
                <c:pt idx="3">
                  <c:v>0.2</c:v>
                </c:pt>
              </c:numCache>
            </c:numRef>
          </c:val>
        </c:ser>
        <c:ser>
          <c:idx val="1"/>
          <c:order val="1"/>
          <c:tx>
            <c:strRef>
              <c:f>Tabelle1!$C$3</c:f>
              <c:strCache>
                <c:ptCount val="1"/>
                <c:pt idx="0">
                  <c:v>Jg. 1950-59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Tabelle1!$A$4:$A$7</c:f>
              <c:strCache>
                <c:ptCount val="4"/>
                <c:pt idx="0">
                  <c:v>neue Ideen pflegen/kreativ sein</c:v>
                </c:pt>
                <c:pt idx="1">
                  <c:v>neue Dinge ausprobieren</c:v>
                </c:pt>
                <c:pt idx="2">
                  <c:v>im Leben Spass haben</c:v>
                </c:pt>
                <c:pt idx="3">
                  <c:v>Abenteuer/aufregendes Leben</c:v>
                </c:pt>
              </c:strCache>
            </c:strRef>
          </c:cat>
          <c:val>
            <c:numRef>
              <c:f>Tabelle1!$C$4:$C$7</c:f>
              <c:numCache>
                <c:formatCode>0%</c:formatCode>
                <c:ptCount val="4"/>
                <c:pt idx="0">
                  <c:v>0.66000000000000014</c:v>
                </c:pt>
                <c:pt idx="1">
                  <c:v>0.53</c:v>
                </c:pt>
                <c:pt idx="2">
                  <c:v>0.4</c:v>
                </c:pt>
                <c:pt idx="3">
                  <c:v>0.19</c:v>
                </c:pt>
              </c:numCache>
            </c:numRef>
          </c:val>
        </c:ser>
        <c:ser>
          <c:idx val="2"/>
          <c:order val="2"/>
          <c:tx>
            <c:strRef>
              <c:f>Tabelle1!$D$3</c:f>
              <c:strCache>
                <c:ptCount val="1"/>
                <c:pt idx="0">
                  <c:v>Zum Vergleich: Jg. 1980-89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Tabelle1!$A$4:$A$7</c:f>
              <c:strCache>
                <c:ptCount val="4"/>
                <c:pt idx="0">
                  <c:v>neue Ideen pflegen/kreativ sein</c:v>
                </c:pt>
                <c:pt idx="1">
                  <c:v>neue Dinge ausprobieren</c:v>
                </c:pt>
                <c:pt idx="2">
                  <c:v>im Leben Spass haben</c:v>
                </c:pt>
                <c:pt idx="3">
                  <c:v>Abenteuer/aufregendes Leben</c:v>
                </c:pt>
              </c:strCache>
            </c:strRef>
          </c:cat>
          <c:val>
            <c:numRef>
              <c:f>Tabelle1!$D$4:$D$7</c:f>
              <c:numCache>
                <c:formatCode>0%</c:formatCode>
                <c:ptCount val="4"/>
                <c:pt idx="0">
                  <c:v>0.67000000000000015</c:v>
                </c:pt>
                <c:pt idx="1">
                  <c:v>0.59</c:v>
                </c:pt>
                <c:pt idx="2">
                  <c:v>0.53</c:v>
                </c:pt>
                <c:pt idx="3">
                  <c:v>0.30000000000000004</c:v>
                </c:pt>
              </c:numCache>
            </c:numRef>
          </c:val>
        </c:ser>
        <c:dLbls>
          <c:showVal val="1"/>
        </c:dLbls>
        <c:gapWidth val="65"/>
        <c:axId val="53856512"/>
        <c:axId val="53866496"/>
      </c:barChart>
      <c:catAx>
        <c:axId val="5385651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3866496"/>
        <c:crosses val="autoZero"/>
        <c:auto val="1"/>
        <c:lblAlgn val="ctr"/>
        <c:lblOffset val="100"/>
      </c:catAx>
      <c:valAx>
        <c:axId val="53866496"/>
        <c:scaling>
          <c:orientation val="minMax"/>
        </c:scaling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3856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600"/>
      </a:pPr>
      <a:endParaRPr lang="de-DE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chart>
    <c:plotArea>
      <c:layout/>
      <c:barChart>
        <c:barDir val="col"/>
        <c:grouping val="clustered"/>
        <c:ser>
          <c:idx val="0"/>
          <c:order val="0"/>
          <c:tx>
            <c:strRef>
              <c:f>Tabelle66!$A$3</c:f>
              <c:strCache>
                <c:ptCount val="1"/>
                <c:pt idx="0">
                  <c:v>Mutter lebt noch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Tabelle66!$B$2:$F$2</c:f>
              <c:strCache>
                <c:ptCount val="5"/>
                <c:pt idx="0">
                  <c:v>25-34 J.</c:v>
                </c:pt>
                <c:pt idx="1">
                  <c:v>35-44 J.</c:v>
                </c:pt>
                <c:pt idx="2">
                  <c:v>45-54 J.</c:v>
                </c:pt>
                <c:pt idx="3">
                  <c:v>55-64 J.</c:v>
                </c:pt>
                <c:pt idx="4">
                  <c:v>65-74 J.</c:v>
                </c:pt>
              </c:strCache>
            </c:strRef>
          </c:cat>
          <c:val>
            <c:numRef>
              <c:f>Tabelle66!$B$3:$F$3</c:f>
              <c:numCache>
                <c:formatCode>0%</c:formatCode>
                <c:ptCount val="5"/>
                <c:pt idx="0">
                  <c:v>0.98</c:v>
                </c:pt>
                <c:pt idx="1">
                  <c:v>0.91</c:v>
                </c:pt>
                <c:pt idx="2">
                  <c:v>0.73000000000000009</c:v>
                </c:pt>
                <c:pt idx="3">
                  <c:v>0.41000000000000003</c:v>
                </c:pt>
                <c:pt idx="4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Tabelle66!$A$4</c:f>
              <c:strCache>
                <c:ptCount val="1"/>
                <c:pt idx="0">
                  <c:v>Vater lebt noch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Tabelle66!$B$2:$F$2</c:f>
              <c:strCache>
                <c:ptCount val="5"/>
                <c:pt idx="0">
                  <c:v>25-34 J.</c:v>
                </c:pt>
                <c:pt idx="1">
                  <c:v>35-44 J.</c:v>
                </c:pt>
                <c:pt idx="2">
                  <c:v>45-54 J.</c:v>
                </c:pt>
                <c:pt idx="3">
                  <c:v>55-64 J.</c:v>
                </c:pt>
                <c:pt idx="4">
                  <c:v>65-74 J.</c:v>
                </c:pt>
              </c:strCache>
            </c:strRef>
          </c:cat>
          <c:val>
            <c:numRef>
              <c:f>Tabelle66!$B$4:$F$4</c:f>
              <c:numCache>
                <c:formatCode>0%</c:formatCode>
                <c:ptCount val="5"/>
                <c:pt idx="0">
                  <c:v>0.92</c:v>
                </c:pt>
                <c:pt idx="1">
                  <c:v>0.75000000000000011</c:v>
                </c:pt>
                <c:pt idx="2">
                  <c:v>0.48000000000000004</c:v>
                </c:pt>
                <c:pt idx="3">
                  <c:v>0.17</c:v>
                </c:pt>
                <c:pt idx="4">
                  <c:v>2.0000000000000004E-2</c:v>
                </c:pt>
              </c:numCache>
            </c:numRef>
          </c:val>
        </c:ser>
        <c:dLbls>
          <c:showVal val="1"/>
        </c:dLbls>
        <c:axId val="53754496"/>
        <c:axId val="53768576"/>
      </c:barChart>
      <c:catAx>
        <c:axId val="53754496"/>
        <c:scaling>
          <c:orientation val="minMax"/>
        </c:scaling>
        <c:axPos val="b"/>
        <c:numFmt formatCode="General" sourceLinked="0"/>
        <c:tickLblPos val="nextTo"/>
        <c:crossAx val="53768576"/>
        <c:crosses val="autoZero"/>
        <c:auto val="1"/>
        <c:lblAlgn val="ctr"/>
        <c:lblOffset val="100"/>
      </c:catAx>
      <c:valAx>
        <c:axId val="53768576"/>
        <c:scaling>
          <c:orientation val="minMax"/>
          <c:max val="1.1000000000000001"/>
          <c:min val="0"/>
        </c:scaling>
        <c:axPos val="l"/>
        <c:majorGridlines/>
        <c:numFmt formatCode="0%" sourceLinked="1"/>
        <c:tickLblPos val="nextTo"/>
        <c:crossAx val="53754496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2400"/>
      </a:pPr>
      <a:endParaRPr lang="de-DE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style val="4"/>
  <c:chart>
    <c:plotArea>
      <c:layout/>
      <c:barChart>
        <c:barDir val="col"/>
        <c:grouping val="clustered"/>
        <c:ser>
          <c:idx val="0"/>
          <c:order val="0"/>
          <c:cat>
            <c:strRef>
              <c:f>Tabelle2!$A$2:$A$7</c:f>
              <c:strCache>
                <c:ptCount val="6"/>
                <c:pt idx="0">
                  <c:v>15-24 J.</c:v>
                </c:pt>
                <c:pt idx="1">
                  <c:v>25-34 J.</c:v>
                </c:pt>
                <c:pt idx="2">
                  <c:v>35-44 J.</c:v>
                </c:pt>
                <c:pt idx="3">
                  <c:v>45-54 J.</c:v>
                </c:pt>
                <c:pt idx="4">
                  <c:v>55-64 J.</c:v>
                </c:pt>
                <c:pt idx="5">
                  <c:v>65-80 J.</c:v>
                </c:pt>
              </c:strCache>
            </c:strRef>
          </c:cat>
          <c:val>
            <c:numRef>
              <c:f>Tabelle2!$B$2:$B$7</c:f>
              <c:numCache>
                <c:formatCode>0%</c:formatCode>
                <c:ptCount val="6"/>
                <c:pt idx="0">
                  <c:v>0.45</c:v>
                </c:pt>
                <c:pt idx="1">
                  <c:v>0.39000000000000007</c:v>
                </c:pt>
                <c:pt idx="2">
                  <c:v>0.33000000000000007</c:v>
                </c:pt>
                <c:pt idx="3">
                  <c:v>0.27</c:v>
                </c:pt>
                <c:pt idx="4">
                  <c:v>0.22</c:v>
                </c:pt>
                <c:pt idx="5">
                  <c:v>0.16</c:v>
                </c:pt>
              </c:numCache>
            </c:numRef>
          </c:val>
        </c:ser>
        <c:dLbls/>
        <c:axId val="53945088"/>
        <c:axId val="53946624"/>
      </c:barChart>
      <c:catAx>
        <c:axId val="53945088"/>
        <c:scaling>
          <c:orientation val="minMax"/>
        </c:scaling>
        <c:axPos val="b"/>
        <c:numFmt formatCode="General" sourceLinked="0"/>
        <c:tickLblPos val="nextTo"/>
        <c:crossAx val="53946624"/>
        <c:crosses val="autoZero"/>
        <c:auto val="1"/>
        <c:lblAlgn val="ctr"/>
        <c:lblOffset val="100"/>
      </c:catAx>
      <c:valAx>
        <c:axId val="53946624"/>
        <c:scaling>
          <c:orientation val="minMax"/>
        </c:scaling>
        <c:axPos val="l"/>
        <c:majorGridlines/>
        <c:numFmt formatCode="0%" sourceLinked="1"/>
        <c:tickLblPos val="nextTo"/>
        <c:crossAx val="539450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2000"/>
      </a:pPr>
      <a:endParaRPr lang="de-DE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style val="10"/>
  <c:chart>
    <c:plotArea>
      <c:layout/>
      <c:lineChart>
        <c:grouping val="standard"/>
        <c:ser>
          <c:idx val="0"/>
          <c:order val="0"/>
          <c:tx>
            <c:strRef>
              <c:f>Tabelle65!$B$3</c:f>
              <c:strCache>
                <c:ptCount val="1"/>
                <c:pt idx="0">
                  <c:v>Mitglied</c:v>
                </c:pt>
              </c:strCache>
            </c:strRef>
          </c:tx>
          <c:marker>
            <c:symbol val="none"/>
          </c:marker>
          <c:cat>
            <c:strRef>
              <c:f>Tabelle65!$A$4:$A$9</c:f>
              <c:strCache>
                <c:ptCount val="6"/>
                <c:pt idx="0">
                  <c:v>55-59 J.</c:v>
                </c:pt>
                <c:pt idx="1">
                  <c:v>60-64 J.</c:v>
                </c:pt>
                <c:pt idx="2">
                  <c:v>65-69 J.</c:v>
                </c:pt>
                <c:pt idx="3">
                  <c:v>70-74 J.</c:v>
                </c:pt>
                <c:pt idx="4">
                  <c:v>75-79 J.</c:v>
                </c:pt>
                <c:pt idx="5">
                  <c:v>80+ J.</c:v>
                </c:pt>
              </c:strCache>
            </c:strRef>
          </c:cat>
          <c:val>
            <c:numRef>
              <c:f>Tabelle65!$B$4:$B$9</c:f>
              <c:numCache>
                <c:formatCode>0.00%</c:formatCode>
                <c:ptCount val="6"/>
                <c:pt idx="0">
                  <c:v>3.0000000000000002E-2</c:v>
                </c:pt>
                <c:pt idx="1">
                  <c:v>3.1000000000000003E-2</c:v>
                </c:pt>
                <c:pt idx="2">
                  <c:v>4.5000000000000005E-2</c:v>
                </c:pt>
                <c:pt idx="3">
                  <c:v>7.6999999999999999E-2</c:v>
                </c:pt>
                <c:pt idx="4">
                  <c:v>4.5999999999999999E-2</c:v>
                </c:pt>
                <c:pt idx="5">
                  <c:v>3.6999999999999998E-2</c:v>
                </c:pt>
              </c:numCache>
            </c:numRef>
          </c:val>
        </c:ser>
        <c:ser>
          <c:idx val="1"/>
          <c:order val="1"/>
          <c:tx>
            <c:strRef>
              <c:f>Tabelle65!$C$3</c:f>
              <c:strCache>
                <c:ptCount val="1"/>
                <c:pt idx="0">
                  <c:v>Absicht</c:v>
                </c:pt>
              </c:strCache>
            </c:strRef>
          </c:tx>
          <c:marker>
            <c:symbol val="none"/>
          </c:marker>
          <c:cat>
            <c:strRef>
              <c:f>Tabelle65!$A$4:$A$9</c:f>
              <c:strCache>
                <c:ptCount val="6"/>
                <c:pt idx="0">
                  <c:v>55-59 J.</c:v>
                </c:pt>
                <c:pt idx="1">
                  <c:v>60-64 J.</c:v>
                </c:pt>
                <c:pt idx="2">
                  <c:v>65-69 J.</c:v>
                </c:pt>
                <c:pt idx="3">
                  <c:v>70-74 J.</c:v>
                </c:pt>
                <c:pt idx="4">
                  <c:v>75-79 J.</c:v>
                </c:pt>
                <c:pt idx="5">
                  <c:v>80+ J.</c:v>
                </c:pt>
              </c:strCache>
            </c:strRef>
          </c:cat>
          <c:val>
            <c:numRef>
              <c:f>Tabelle65!$C$4:$C$9</c:f>
              <c:numCache>
                <c:formatCode>0.00%</c:formatCode>
                <c:ptCount val="6"/>
                <c:pt idx="0">
                  <c:v>0.17500000000000002</c:v>
                </c:pt>
                <c:pt idx="1">
                  <c:v>8.6000000000000021E-2</c:v>
                </c:pt>
                <c:pt idx="2">
                  <c:v>6.7000000000000004E-2</c:v>
                </c:pt>
                <c:pt idx="3">
                  <c:v>7.3000000000000009E-2</c:v>
                </c:pt>
                <c:pt idx="4">
                  <c:v>3.500000000000001E-2</c:v>
                </c:pt>
                <c:pt idx="5">
                  <c:v>3.9000000000000007E-2</c:v>
                </c:pt>
              </c:numCache>
            </c:numRef>
          </c:val>
        </c:ser>
        <c:dLbls/>
        <c:marker val="1"/>
        <c:axId val="53976448"/>
        <c:axId val="53994624"/>
      </c:lineChart>
      <c:catAx>
        <c:axId val="53976448"/>
        <c:scaling>
          <c:orientation val="minMax"/>
        </c:scaling>
        <c:axPos val="b"/>
        <c:numFmt formatCode="General" sourceLinked="0"/>
        <c:tickLblPos val="nextTo"/>
        <c:crossAx val="53994624"/>
        <c:crosses val="autoZero"/>
        <c:auto val="1"/>
        <c:lblAlgn val="ctr"/>
        <c:lblOffset val="100"/>
      </c:catAx>
      <c:valAx>
        <c:axId val="53994624"/>
        <c:scaling>
          <c:orientation val="minMax"/>
        </c:scaling>
        <c:axPos val="l"/>
        <c:majorGridlines/>
        <c:numFmt formatCode="0.0%" sourceLinked="0"/>
        <c:tickLblPos val="nextTo"/>
        <c:crossAx val="53976448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2000"/>
      </a:pPr>
      <a:endParaRPr lang="de-DE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chart>
    <c:plotArea>
      <c:layout/>
      <c:barChart>
        <c:barDir val="col"/>
        <c:grouping val="clustered"/>
        <c:ser>
          <c:idx val="0"/>
          <c:order val="0"/>
          <c:tx>
            <c:strRef>
              <c:f>Tabelle50!$A$4</c:f>
              <c:strCache>
                <c:ptCount val="1"/>
                <c:pt idx="0">
                  <c:v>Haus mit nur älteren Menschen</c:v>
                </c:pt>
              </c:strCache>
            </c:strRef>
          </c:tx>
          <c:cat>
            <c:strRef>
              <c:f>Tabelle50!$B$3:$F$3</c:f>
              <c:strCache>
                <c:ptCount val="5"/>
                <c:pt idx="0">
                  <c:v> 60-64 J.</c:v>
                </c:pt>
                <c:pt idx="1">
                  <c:v>65-69 J.</c:v>
                </c:pt>
                <c:pt idx="2">
                  <c:v>70-74 J.</c:v>
                </c:pt>
                <c:pt idx="3">
                  <c:v>75-79 J.</c:v>
                </c:pt>
                <c:pt idx="4">
                  <c:v>80+ J.</c:v>
                </c:pt>
              </c:strCache>
            </c:strRef>
          </c:cat>
          <c:val>
            <c:numRef>
              <c:f>Tabelle50!$B$4:$F$4</c:f>
              <c:numCache>
                <c:formatCode>0%</c:formatCode>
                <c:ptCount val="5"/>
                <c:pt idx="0">
                  <c:v>0.18000000000000002</c:v>
                </c:pt>
                <c:pt idx="1">
                  <c:v>0.21000000000000002</c:v>
                </c:pt>
                <c:pt idx="2">
                  <c:v>0.24000000000000002</c:v>
                </c:pt>
                <c:pt idx="3">
                  <c:v>0.24000000000000002</c:v>
                </c:pt>
                <c:pt idx="4">
                  <c:v>0.28000000000000008</c:v>
                </c:pt>
              </c:numCache>
            </c:numRef>
          </c:val>
        </c:ser>
        <c:ser>
          <c:idx val="1"/>
          <c:order val="1"/>
          <c:tx>
            <c:strRef>
              <c:f>Tabelle50!$A$5</c:f>
              <c:strCache>
                <c:ptCount val="1"/>
                <c:pt idx="0">
                  <c:v>Haus mit verschied. Generationen</c:v>
                </c:pt>
              </c:strCache>
            </c:strRef>
          </c:tx>
          <c:cat>
            <c:strRef>
              <c:f>Tabelle50!$B$3:$F$3</c:f>
              <c:strCache>
                <c:ptCount val="5"/>
                <c:pt idx="0">
                  <c:v> 60-64 J.</c:v>
                </c:pt>
                <c:pt idx="1">
                  <c:v>65-69 J.</c:v>
                </c:pt>
                <c:pt idx="2">
                  <c:v>70-74 J.</c:v>
                </c:pt>
                <c:pt idx="3">
                  <c:v>75-79 J.</c:v>
                </c:pt>
                <c:pt idx="4">
                  <c:v>80+ J.</c:v>
                </c:pt>
              </c:strCache>
            </c:strRef>
          </c:cat>
          <c:val>
            <c:numRef>
              <c:f>Tabelle50!$B$5:$F$5</c:f>
              <c:numCache>
                <c:formatCode>0%</c:formatCode>
                <c:ptCount val="5"/>
                <c:pt idx="0">
                  <c:v>0.65000000000000013</c:v>
                </c:pt>
                <c:pt idx="1">
                  <c:v>0.68</c:v>
                </c:pt>
                <c:pt idx="2">
                  <c:v>0.62000000000000011</c:v>
                </c:pt>
                <c:pt idx="3">
                  <c:v>0.63000000000000012</c:v>
                </c:pt>
                <c:pt idx="4">
                  <c:v>0.56999999999999995</c:v>
                </c:pt>
              </c:numCache>
            </c:numRef>
          </c:val>
        </c:ser>
        <c:dLbls/>
        <c:axId val="53901184"/>
        <c:axId val="53902720"/>
      </c:barChart>
      <c:catAx>
        <c:axId val="53901184"/>
        <c:scaling>
          <c:orientation val="minMax"/>
        </c:scaling>
        <c:axPos val="b"/>
        <c:numFmt formatCode="General" sourceLinked="0"/>
        <c:tickLblPos val="nextTo"/>
        <c:crossAx val="53902720"/>
        <c:crosses val="autoZero"/>
        <c:auto val="1"/>
        <c:lblAlgn val="ctr"/>
        <c:lblOffset val="100"/>
      </c:catAx>
      <c:valAx>
        <c:axId val="53902720"/>
        <c:scaling>
          <c:orientation val="minMax"/>
        </c:scaling>
        <c:axPos val="l"/>
        <c:majorGridlines/>
        <c:numFmt formatCode="0%" sourceLinked="1"/>
        <c:tickLblPos val="nextTo"/>
        <c:crossAx val="53901184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2000"/>
      </a:pPr>
      <a:endParaRPr lang="de-DE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CH"/>
  <c:style val="4"/>
  <c:chart>
    <c:plotArea>
      <c:layout/>
      <c:barChart>
        <c:barDir val="bar"/>
        <c:grouping val="clustered"/>
        <c:ser>
          <c:idx val="0"/>
          <c:order val="0"/>
          <c:cat>
            <c:strRef>
              <c:f>Tabelle49!$A$3:$A$9</c:f>
              <c:strCache>
                <c:ptCount val="7"/>
                <c:pt idx="0">
                  <c:v>Nachbarschaftskontakte</c:v>
                </c:pt>
                <c:pt idx="1">
                  <c:v>Einkaufsmöglichkeiten</c:v>
                </c:pt>
                <c:pt idx="2">
                  <c:v>öffentliche Grünräume/Parks</c:v>
                </c:pt>
                <c:pt idx="3">
                  <c:v>Nähe zum öffentlichen Verkehr</c:v>
                </c:pt>
                <c:pt idx="4">
                  <c:v>Verkehrssicherheit </c:v>
                </c:pt>
                <c:pt idx="5">
                  <c:v>öffentliche Sicherheit</c:v>
                </c:pt>
                <c:pt idx="6">
                  <c:v>Ruhe im Quartier</c:v>
                </c:pt>
              </c:strCache>
            </c:strRef>
          </c:cat>
          <c:val>
            <c:numRef>
              <c:f>Tabelle49!$B$3:$B$9</c:f>
              <c:numCache>
                <c:formatCode>General</c:formatCode>
                <c:ptCount val="7"/>
                <c:pt idx="0">
                  <c:v>0.52</c:v>
                </c:pt>
                <c:pt idx="1">
                  <c:v>0.25</c:v>
                </c:pt>
                <c:pt idx="2">
                  <c:v>0.35000000000000003</c:v>
                </c:pt>
                <c:pt idx="3">
                  <c:v>0.26</c:v>
                </c:pt>
                <c:pt idx="4">
                  <c:v>0.32000000000000006</c:v>
                </c:pt>
                <c:pt idx="5">
                  <c:v>0.36000000000000004</c:v>
                </c:pt>
                <c:pt idx="6">
                  <c:v>0.47000000000000003</c:v>
                </c:pt>
              </c:numCache>
            </c:numRef>
          </c:val>
        </c:ser>
        <c:dLbls/>
        <c:axId val="53931392"/>
        <c:axId val="107594880"/>
      </c:barChart>
      <c:catAx>
        <c:axId val="53931392"/>
        <c:scaling>
          <c:orientation val="minMax"/>
        </c:scaling>
        <c:axPos val="l"/>
        <c:numFmt formatCode="General" sourceLinked="0"/>
        <c:tickLblPos val="nextTo"/>
        <c:crossAx val="107594880"/>
        <c:crosses val="autoZero"/>
        <c:auto val="1"/>
        <c:lblAlgn val="ctr"/>
        <c:lblOffset val="100"/>
      </c:catAx>
      <c:valAx>
        <c:axId val="107594880"/>
        <c:scaling>
          <c:orientation val="minMax"/>
        </c:scaling>
        <c:axPos val="b"/>
        <c:majorGridlines/>
        <c:numFmt formatCode="General" sourceLinked="1"/>
        <c:tickLblPos val="nextTo"/>
        <c:crossAx val="5393139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2000"/>
      </a:pPr>
      <a:endParaRPr lang="de-DE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3D59E-E371-4B9B-91EB-A50037AF17EB}" type="datetimeFigureOut">
              <a:rPr lang="de-CH" smtClean="0"/>
              <a:t>11.03.2016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9743D-6ABA-4511-B111-1EFF840EFC4E}" type="slidenum">
              <a:rPr lang="de-CH" smtClean="0"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E355A-8AA1-4458-8E02-E9AB7F0D9CD7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060FA9-E82F-4B29-B710-3F3EEAAF0A33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3142267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07E4D5AC-F49B-43E4-9EAD-1126D81173B8}" type="slidenum">
              <a:rPr lang="de-DE" sz="1200" smtClean="0"/>
              <a:pPr/>
              <a:t>9</a:t>
            </a:fld>
            <a:endParaRPr lang="de-DE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de-DE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9389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134182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611029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154769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2212924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2507999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2792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346052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2145040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44604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359014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9724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89605-B9C6-4EA9-88DA-383F4D60A195}" type="datetimeFigureOut">
              <a:rPr lang="de-CH" smtClean="0"/>
              <a:pPr/>
              <a:t>11.03.2016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111D7-3B95-4E37-850B-99775793F91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219518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hoepflinger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enevol-jobs.ch/" TargetMode="External"/><Relationship Id="rId3" Type="http://schemas.openxmlformats.org/officeDocument/2006/relationships/hyperlink" Target="http://www.grossmuetter.ch/" TargetMode="External"/><Relationship Id="rId7" Type="http://schemas.openxmlformats.org/officeDocument/2006/relationships/hyperlink" Target="http://www.rentarentner.ch/" TargetMode="External"/><Relationship Id="rId12" Type="http://schemas.openxmlformats.org/officeDocument/2006/relationships/hyperlink" Target="http://www.stiftung-generationplus.ch/" TargetMode="External"/><Relationship Id="rId2" Type="http://schemas.openxmlformats.org/officeDocument/2006/relationships/hyperlink" Target="http://www.seniorweb.c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zukunftswohnen.ch/" TargetMode="External"/><Relationship Id="rId11" Type="http://schemas.openxmlformats.org/officeDocument/2006/relationships/hyperlink" Target="http://www.grosseltern-magazin.ch/" TargetMode="External"/><Relationship Id="rId5" Type="http://schemas.openxmlformats.org/officeDocument/2006/relationships/hyperlink" Target="http://www.age-stiftung.ch/" TargetMode="External"/><Relationship Id="rId10" Type="http://schemas.openxmlformats.org/officeDocument/2006/relationships/hyperlink" Target="http://www.intergeneration.ch/" TargetMode="External"/><Relationship Id="rId4" Type="http://schemas.openxmlformats.org/officeDocument/2006/relationships/hyperlink" Target="http://www.innovage.ch/" TargetMode="External"/><Relationship Id="rId9" Type="http://schemas.openxmlformats.org/officeDocument/2006/relationships/hyperlink" Target="http://www.stiftung-kreatives-alter.ch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253683"/>
            <a:ext cx="9144000" cy="733869"/>
          </a:xfrm>
        </p:spPr>
        <p:txBody>
          <a:bodyPr>
            <a:normAutofit fontScale="90000"/>
          </a:bodyPr>
          <a:lstStyle/>
          <a:p>
            <a:pPr algn="l"/>
            <a:r>
              <a:rPr lang="de-CH" sz="2800" dirty="0" smtClean="0"/>
              <a:t>Tagung «Altern in meiner Stadt – Partizipation und Sozialraumentwicklung, 15. März 2016 Luzern </a:t>
            </a:r>
            <a:endParaRPr lang="de-CH" sz="2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1636776"/>
            <a:ext cx="9144000" cy="4754880"/>
          </a:xfrm>
        </p:spPr>
        <p:txBody>
          <a:bodyPr>
            <a:normAutofit lnSpcReduction="10000"/>
          </a:bodyPr>
          <a:lstStyle/>
          <a:p>
            <a:r>
              <a:rPr lang="de-CH" sz="2800" dirty="0" smtClean="0"/>
              <a:t>François </a:t>
            </a:r>
            <a:r>
              <a:rPr lang="de-CH" sz="2800" dirty="0" err="1" smtClean="0"/>
              <a:t>Höpflinger</a:t>
            </a:r>
            <a:endParaRPr lang="de-CH" sz="2800" dirty="0" smtClean="0"/>
          </a:p>
          <a:p>
            <a:r>
              <a:rPr lang="de-C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Babyboomer – zweifache Alternserlebnisse einer aktiven Generation</a:t>
            </a:r>
          </a:p>
          <a:p>
            <a:endParaRPr lang="de-CH" sz="2800" dirty="0"/>
          </a:p>
          <a:p>
            <a:endParaRPr lang="de-CH" sz="2800" dirty="0" smtClean="0"/>
          </a:p>
          <a:p>
            <a:endParaRPr lang="de-CH" sz="2800" dirty="0"/>
          </a:p>
          <a:p>
            <a:endParaRPr lang="de-CH" sz="2800" dirty="0" smtClean="0"/>
          </a:p>
          <a:p>
            <a:endParaRPr lang="de-CH" sz="2800" dirty="0" smtClean="0">
              <a:hlinkClick r:id="rId2"/>
            </a:endParaRPr>
          </a:p>
          <a:p>
            <a:endParaRPr lang="de-CH" sz="2800" dirty="0">
              <a:hlinkClick r:id="rId2"/>
            </a:endParaRPr>
          </a:p>
          <a:p>
            <a:r>
              <a:rPr lang="de-CH" sz="2800" dirty="0" smtClean="0">
                <a:hlinkClick r:id="rId2"/>
              </a:rPr>
              <a:t>www.hoepflinger.com</a:t>
            </a:r>
            <a:endParaRPr lang="de-CH" sz="2800" dirty="0" smtClean="0"/>
          </a:p>
          <a:p>
            <a:endParaRPr lang="de-CH" dirty="0"/>
          </a:p>
        </p:txBody>
      </p:sp>
      <p:pic>
        <p:nvPicPr>
          <p:cNvPr id="4" name="Picture 2" descr="C:\Users\user\Desktop\boomer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20568" y="2870080"/>
            <a:ext cx="3744416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8183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54403" y="6002613"/>
            <a:ext cx="8883193" cy="599356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Quelle: </a:t>
            </a:r>
            <a:r>
              <a:rPr lang="de-DE" dirty="0" err="1"/>
              <a:t>Samochowiec</a:t>
            </a:r>
            <a:r>
              <a:rPr lang="de-DE" dirty="0"/>
              <a:t>, Jakub; Kühne, Martina; Frick, Karin (2015) Digital </a:t>
            </a:r>
            <a:r>
              <a:rPr lang="de-DE" dirty="0" err="1"/>
              <a:t>Ageing</a:t>
            </a:r>
            <a:r>
              <a:rPr lang="de-DE" dirty="0"/>
              <a:t> – unterwegs in die alterslose Gesellschaft, </a:t>
            </a:r>
            <a:r>
              <a:rPr lang="de-DE" dirty="0" err="1"/>
              <a:t>Rüschlikon</a:t>
            </a:r>
            <a:r>
              <a:rPr lang="de-DE" dirty="0"/>
              <a:t>: GDI</a:t>
            </a:r>
            <a:endParaRPr lang="de-CH" dirty="0"/>
          </a:p>
          <a:p>
            <a:endParaRPr lang="de-C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2064" y="216816"/>
            <a:ext cx="11219688" cy="571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4908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49263" y="1565794"/>
            <a:ext cx="4388692" cy="88458"/>
          </a:xfrm>
        </p:spPr>
        <p:txBody>
          <a:bodyPr>
            <a:normAutofit fontScale="90000"/>
          </a:bodyPr>
          <a:lstStyle/>
          <a:p>
            <a:endParaRPr lang="de-CH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/>
          </p:nvPr>
        </p:nvGraphicFramePr>
        <p:xfrm>
          <a:off x="137160" y="188640"/>
          <a:ext cx="11192256" cy="6477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85262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91544" y="188640"/>
            <a:ext cx="8229600" cy="850106"/>
          </a:xfrm>
        </p:spPr>
        <p:txBody>
          <a:bodyPr>
            <a:normAutofit/>
          </a:bodyPr>
          <a:lstStyle/>
          <a:p>
            <a:r>
              <a:rPr lang="de-C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Vorhandensein von Mutter und Vater 2013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/>
          </p:nvPr>
        </p:nvGraphicFramePr>
        <p:xfrm>
          <a:off x="1991544" y="1196752"/>
          <a:ext cx="822960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44581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7568" y="142920"/>
            <a:ext cx="8064896" cy="648072"/>
          </a:xfrm>
        </p:spPr>
        <p:txBody>
          <a:bodyPr>
            <a:noAutofit/>
          </a:bodyPr>
          <a:lstStyle/>
          <a:p>
            <a:pPr algn="l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Altern der Eltern und  erwachsene Kinder: Spannungsdimensionen für Babyboomers: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8992" y="1196752"/>
            <a:ext cx="9701784" cy="535644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de-DE" dirty="0"/>
              <a:t>Altern der eigenen Eltern ist für nachfolgende </a:t>
            </a:r>
            <a:r>
              <a:rPr lang="de-DE" dirty="0" smtClean="0"/>
              <a:t>Generation </a:t>
            </a:r>
            <a:r>
              <a:rPr lang="de-DE" dirty="0"/>
              <a:t>ein </a:t>
            </a:r>
            <a:r>
              <a:rPr lang="de-DE" dirty="0" smtClean="0"/>
              <a:t>	einschneidendes </a:t>
            </a:r>
            <a:r>
              <a:rPr lang="de-DE" dirty="0"/>
              <a:t>Erlebnis </a:t>
            </a:r>
            <a:r>
              <a:rPr lang="de-DE" dirty="0" smtClean="0"/>
              <a:t>(‚</a:t>
            </a:r>
            <a:r>
              <a:rPr lang="de-DE" i="1" dirty="0"/>
              <a:t>Schatten der eigenen Zukunft‘</a:t>
            </a:r>
            <a:r>
              <a:rPr lang="de-DE" dirty="0"/>
              <a:t>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de-DE" dirty="0"/>
              <a:t>Pflegebedürftigkeit alter Eltern kann zu ambivalent </a:t>
            </a:r>
            <a:r>
              <a:rPr lang="de-DE" dirty="0" smtClean="0"/>
              <a:t>erlebten 	Rollenumkehrungen </a:t>
            </a:r>
            <a:r>
              <a:rPr lang="de-DE" dirty="0"/>
              <a:t>führen (alte Eltern </a:t>
            </a:r>
            <a:r>
              <a:rPr lang="de-DE" dirty="0" smtClean="0"/>
              <a:t>müssen </a:t>
            </a:r>
            <a:r>
              <a:rPr lang="de-DE" dirty="0"/>
              <a:t>von ihren </a:t>
            </a:r>
            <a:r>
              <a:rPr lang="de-DE" dirty="0" smtClean="0"/>
              <a:t>	‚</a:t>
            </a:r>
            <a:r>
              <a:rPr lang="de-DE" dirty="0"/>
              <a:t>Kindern‘ gepflegt werden). Heute </a:t>
            </a:r>
            <a:r>
              <a:rPr lang="de-DE" dirty="0" smtClean="0"/>
              <a:t>ergeben </a:t>
            </a:r>
            <a:r>
              <a:rPr lang="de-DE" dirty="0"/>
              <a:t>sich zudem </a:t>
            </a:r>
            <a:r>
              <a:rPr lang="de-DE" dirty="0" smtClean="0"/>
              <a:t>	vermehrt </a:t>
            </a:r>
            <a:r>
              <a:rPr lang="de-DE" dirty="0"/>
              <a:t>zweite </a:t>
            </a:r>
            <a:r>
              <a:rPr lang="de-DE" dirty="0" smtClean="0"/>
              <a:t>familial-berufliche </a:t>
            </a:r>
            <a:r>
              <a:rPr lang="de-DE" dirty="0"/>
              <a:t>Vereinbarkeitskonflikte </a:t>
            </a:r>
            <a:r>
              <a:rPr lang="de-DE" dirty="0" smtClean="0"/>
              <a:t>	(</a:t>
            </a:r>
            <a:r>
              <a:rPr lang="de-DE" dirty="0" err="1"/>
              <a:t>work</a:t>
            </a:r>
            <a:r>
              <a:rPr lang="de-DE" dirty="0"/>
              <a:t> &amp; care).</a:t>
            </a:r>
            <a:endParaRPr lang="de-CH"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de-DE" dirty="0"/>
              <a:t>Aufgrund der tiefen Betroffenheit vom Alter der eigenen 	Eltern kommen Ansprüche an Alters- und 	Pflegeangebote häufig nicht von den alten Eltern, 	sondern </a:t>
            </a:r>
            <a:r>
              <a:rPr lang="de-DE" dirty="0" smtClean="0"/>
              <a:t>	von </a:t>
            </a:r>
            <a:r>
              <a:rPr lang="de-DE" dirty="0"/>
              <a:t>der nachkommenden Generation</a:t>
            </a:r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371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91544" y="26064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de-CH" sz="2700" b="1" dirty="0"/>
              <a:t>«Erwachsene Kinder sollten ihre Eltern bei sich aufnehmen, wenn diese nicht mehr in der Lage sind, alleine zu leben»</a:t>
            </a:r>
            <a:br>
              <a:rPr lang="de-CH" sz="2700" b="1" dirty="0"/>
            </a:br>
            <a:r>
              <a:rPr lang="de-CH" sz="2700" dirty="0"/>
              <a:t>%-Anteil, die dieser Aussage voll/eher zustimmen (2013</a:t>
            </a:r>
            <a:r>
              <a:rPr lang="de-CH" sz="2700" b="1" dirty="0"/>
              <a:t>)</a:t>
            </a:r>
            <a:r>
              <a:rPr lang="de-CH" sz="2400" dirty="0"/>
              <a:t/>
            </a:r>
            <a:br>
              <a:rPr lang="de-CH" sz="2400" dirty="0"/>
            </a:br>
            <a:endParaRPr lang="de-DE" sz="24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0"/>
          <a:ext cx="8229600" cy="49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7220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1504" y="274638"/>
            <a:ext cx="8712968" cy="850106"/>
          </a:xfrm>
        </p:spPr>
        <p:txBody>
          <a:bodyPr>
            <a:noAutofit/>
          </a:bodyPr>
          <a:lstStyle/>
          <a:p>
            <a:r>
              <a:rPr lang="de-CH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Sterbehilfeorganisationen: Mitgliedschaft und Interesse an Mitgliedschaft 2014 </a:t>
            </a:r>
            <a:r>
              <a:rPr lang="de-CH" sz="2400" b="1" dirty="0"/>
              <a:t/>
            </a:r>
            <a:br>
              <a:rPr lang="de-CH" sz="2400" b="1" dirty="0"/>
            </a:br>
            <a:r>
              <a:rPr lang="de-CH" sz="1800" b="1" dirty="0"/>
              <a:t>(Quelle: </a:t>
            </a:r>
            <a:r>
              <a:rPr lang="de-CH" sz="1800" b="1" dirty="0" err="1"/>
              <a:t>Obsan</a:t>
            </a:r>
            <a:r>
              <a:rPr lang="de-CH" sz="1800" b="1" dirty="0"/>
              <a:t>-Dossier 43)</a:t>
            </a:r>
            <a:endParaRPr lang="de-DE" sz="1800" b="1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/>
          </p:nvPr>
        </p:nvGraphicFramePr>
        <p:xfrm>
          <a:off x="1847528" y="1340769"/>
          <a:ext cx="8445624" cy="5318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96199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>
            <a:normAutofit/>
          </a:bodyPr>
          <a:lstStyle/>
          <a:p>
            <a:r>
              <a:rPr lang="de-C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Trends bezüglich Lebens- und Wohnformen bei Gruppen der Babyboomers: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30936" y="1484784"/>
            <a:ext cx="10341864" cy="525658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de-CH" sz="2400" dirty="0"/>
              <a:t>Teilweise nostalgische Perspektiven /Freizeitaktivitäten</a:t>
            </a:r>
          </a:p>
          <a:p>
            <a:pPr>
              <a:buFontTx/>
              <a:buChar char="-"/>
            </a:pPr>
            <a:r>
              <a:rPr lang="de-CH" sz="2400" dirty="0"/>
              <a:t>Späte Scheidungen,  Zweitbeziehungen, offene Eheformen (bis hin zum ‘</a:t>
            </a:r>
            <a:r>
              <a:rPr lang="de-CH" sz="2400" dirty="0" err="1"/>
              <a:t>living</a:t>
            </a:r>
            <a:r>
              <a:rPr lang="de-CH" sz="2400" dirty="0"/>
              <a:t> apart </a:t>
            </a:r>
            <a:r>
              <a:rPr lang="de-CH" sz="2400" dirty="0" err="1"/>
              <a:t>together</a:t>
            </a:r>
            <a:r>
              <a:rPr lang="de-CH" sz="2400" dirty="0"/>
              <a:t>’ im Alter).</a:t>
            </a:r>
          </a:p>
          <a:p>
            <a:pPr>
              <a:buFontTx/>
              <a:buChar char="-"/>
            </a:pPr>
            <a:r>
              <a:rPr lang="de-CH" sz="2400" dirty="0"/>
              <a:t>Gleichgeschlechtliche Partnerschaften (‘gay &amp; </a:t>
            </a:r>
            <a:r>
              <a:rPr lang="de-CH" sz="2400" dirty="0" err="1"/>
              <a:t>gray</a:t>
            </a:r>
            <a:r>
              <a:rPr lang="de-CH" sz="2400" dirty="0"/>
              <a:t>’)</a:t>
            </a:r>
          </a:p>
          <a:p>
            <a:pPr>
              <a:buFontTx/>
              <a:buChar char="-"/>
            </a:pPr>
            <a:r>
              <a:rPr lang="de-CH" sz="2400" dirty="0"/>
              <a:t>Altersmigration und Alterspendelverkehr</a:t>
            </a:r>
          </a:p>
          <a:p>
            <a:pPr>
              <a:buFontTx/>
              <a:buChar char="-"/>
            </a:pPr>
            <a:r>
              <a:rPr lang="de-CH" sz="2400" dirty="0"/>
              <a:t>Gemeinschaftliche Wohnformen, vernetzte Haushalte (inkl. Zeitgutschriften-Projekte usw.).</a:t>
            </a:r>
          </a:p>
          <a:p>
            <a:pPr>
              <a:buFontTx/>
              <a:buChar char="-"/>
            </a:pPr>
            <a:r>
              <a:rPr lang="de-CH" sz="2400" dirty="0"/>
              <a:t>Generationengemischtes Wohnen, Generationenhäuser</a:t>
            </a:r>
          </a:p>
          <a:p>
            <a:pPr marL="0" indent="0">
              <a:buNone/>
            </a:pPr>
            <a:r>
              <a:rPr lang="de-CH" sz="2400" dirty="0"/>
              <a:t>Später vermehrt: </a:t>
            </a:r>
          </a:p>
          <a:p>
            <a:pPr>
              <a:buFontTx/>
              <a:buChar char="-"/>
            </a:pPr>
            <a:r>
              <a:rPr lang="de-CH" sz="2400" dirty="0"/>
              <a:t>Hindernisfreies Wohnen, betreute Wohnformen</a:t>
            </a:r>
          </a:p>
          <a:p>
            <a:pPr marL="0" indent="0">
              <a:buNone/>
            </a:pPr>
            <a:r>
              <a:rPr lang="de-CH" sz="2400" dirty="0"/>
              <a:t>Vermehrte Versuche Individualisierung/Selbstverwirklichung auch im Alter mit gemeinschaftlichen Dimensionen zu verknüpfen.</a:t>
            </a:r>
          </a:p>
          <a:p>
            <a:pPr marL="0" indent="0"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xmlns="" val="312343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Autofit/>
          </a:bodyPr>
          <a:lstStyle/>
          <a:p>
            <a:r>
              <a:rPr lang="de-CH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Schweiz: Alterssegregiertes oder altersgemischtes Wohnen nach Alter 2013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268760"/>
          <a:ext cx="82296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924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96378"/>
          </a:xfrm>
        </p:spPr>
        <p:txBody>
          <a:bodyPr>
            <a:normAutofit fontScale="90000"/>
          </a:bodyPr>
          <a:lstStyle/>
          <a:p>
            <a:r>
              <a:rPr lang="de-C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Befragte 60+ in der deutschsprachigen Schweiz: Zusammenhänge </a:t>
            </a:r>
            <a:r>
              <a:rPr lang="de-CH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zwischen allgemeiner Wohnzufriedenheit </a:t>
            </a:r>
            <a:r>
              <a:rPr lang="de-C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 Zufriedenheit </a:t>
            </a:r>
            <a:r>
              <a:rPr lang="de-CH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 Wohnumgebung </a:t>
            </a:r>
            <a:r>
              <a:rPr lang="de-C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de-CH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2013)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/>
          </p:nvPr>
        </p:nvGraphicFramePr>
        <p:xfrm>
          <a:off x="1703512" y="1600200"/>
          <a:ext cx="8507288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60705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8147"/>
          </a:xfrm>
        </p:spPr>
        <p:txBody>
          <a:bodyPr>
            <a:normAutofit/>
          </a:bodyPr>
          <a:lstStyle/>
          <a:p>
            <a:r>
              <a:rPr lang="de-C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Interesse für</a:t>
            </a:r>
            <a:r>
              <a:rPr lang="de-CH" sz="28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Politik nach Geschlecht, Alter und Bildung (2014)</a:t>
            </a:r>
            <a:endParaRPr lang="de-C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0494259"/>
              </p:ext>
            </p:extLst>
          </p:nvPr>
        </p:nvGraphicFramePr>
        <p:xfrm>
          <a:off x="182880" y="1207008"/>
          <a:ext cx="11612880" cy="5394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97499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ctrTitle"/>
          </p:nvPr>
        </p:nvSpPr>
        <p:spPr>
          <a:xfrm>
            <a:off x="1847850" y="260351"/>
            <a:ext cx="7772400" cy="576263"/>
          </a:xfrm>
        </p:spPr>
        <p:txBody>
          <a:bodyPr>
            <a:normAutofit fontScale="90000"/>
          </a:bodyPr>
          <a:lstStyle/>
          <a:p>
            <a:r>
              <a:rPr lang="de-C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Zur Demographie der ‘Babyboomer’ </a:t>
            </a:r>
            <a:r>
              <a:rPr lang="de-C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de-C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Westeuropa/USA</a:t>
            </a:r>
            <a:r>
              <a:rPr lang="de-C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</p:txBody>
      </p:sp>
      <p:sp>
        <p:nvSpPr>
          <p:cNvPr id="3075" name="Untertitel 2"/>
          <p:cNvSpPr>
            <a:spLocks noGrp="1"/>
          </p:cNvSpPr>
          <p:nvPr>
            <p:ph type="subTitle" idx="1"/>
          </p:nvPr>
        </p:nvSpPr>
        <p:spPr>
          <a:xfrm>
            <a:off x="685800" y="1052514"/>
            <a:ext cx="10415016" cy="5544839"/>
          </a:xfrm>
        </p:spPr>
        <p:txBody>
          <a:bodyPr>
            <a:normAutofit/>
          </a:bodyPr>
          <a:lstStyle/>
          <a:p>
            <a:pPr algn="l"/>
            <a:r>
              <a:rPr lang="de-CH" dirty="0"/>
              <a:t>Als ‘Babyboomer’ werden die geburtenstarken Jahrgänge der Nachkriegsjahre </a:t>
            </a:r>
            <a:r>
              <a:rPr lang="de-CH" dirty="0" smtClean="0"/>
              <a:t>	gezählt </a:t>
            </a:r>
            <a:r>
              <a:rPr lang="de-CH" dirty="0"/>
              <a:t>(Jahrgänge 1945/48-1964/65).  Es lassen sich – grob – zwei </a:t>
            </a:r>
            <a:r>
              <a:rPr lang="de-CH" dirty="0" smtClean="0"/>
              <a:t>	unterschiedliche </a:t>
            </a:r>
            <a:r>
              <a:rPr lang="de-CH" dirty="0"/>
              <a:t>Babyboomers unterscheiden:</a:t>
            </a:r>
          </a:p>
          <a:p>
            <a:pPr marL="514350" indent="-514350" algn="l">
              <a:buAutoNum type="alphaLcParenR"/>
            </a:pPr>
            <a:r>
              <a:rPr lang="de-CH" dirty="0"/>
              <a:t>Nachkriegsjahrgänge </a:t>
            </a:r>
            <a:r>
              <a:rPr lang="de-CH" dirty="0" smtClean="0"/>
              <a:t>(in </a:t>
            </a:r>
            <a:r>
              <a:rPr lang="de-CH" dirty="0"/>
              <a:t>ihrer Kindheit teilweise </a:t>
            </a:r>
            <a:r>
              <a:rPr lang="de-CH" dirty="0" smtClean="0"/>
              <a:t>noch mit </a:t>
            </a:r>
            <a:r>
              <a:rPr lang="de-CH" dirty="0"/>
              <a:t>Kriegsfolgen </a:t>
            </a:r>
            <a:r>
              <a:rPr lang="de-CH" dirty="0" smtClean="0"/>
              <a:t>	oder Armut konfrontiert</a:t>
            </a:r>
            <a:r>
              <a:rPr lang="de-CH" dirty="0"/>
              <a:t>, in </a:t>
            </a:r>
            <a:r>
              <a:rPr lang="de-CH" dirty="0" smtClean="0"/>
              <a:t>ihrer </a:t>
            </a:r>
            <a:r>
              <a:rPr lang="de-CH" dirty="0"/>
              <a:t>Jugend Träger der ‘Jugendrevolte</a:t>
            </a:r>
            <a:r>
              <a:rPr lang="de-CH" dirty="0" smtClean="0"/>
              <a:t>’</a:t>
            </a:r>
            <a:endParaRPr lang="de-CH" dirty="0"/>
          </a:p>
          <a:p>
            <a:pPr algn="l"/>
            <a:r>
              <a:rPr lang="de-CH" dirty="0"/>
              <a:t>b)  Wohlstandsjahrgänge (geboren in den wirtschaftlichen  	Wachstumsjahren, </a:t>
            </a:r>
            <a:r>
              <a:rPr lang="de-CH" dirty="0" smtClean="0"/>
              <a:t>	Jugend </a:t>
            </a:r>
            <a:r>
              <a:rPr lang="de-CH" dirty="0"/>
              <a:t>im Nachgang der </a:t>
            </a:r>
            <a:r>
              <a:rPr lang="de-CH" dirty="0" smtClean="0"/>
              <a:t>Jugendbewegung</a:t>
            </a:r>
            <a:r>
              <a:rPr lang="de-CH" dirty="0"/>
              <a:t>,  aber zur Zeit massiver 	Wandlungen der Lebens- und Familienformen.</a:t>
            </a:r>
          </a:p>
          <a:p>
            <a:pPr algn="l"/>
            <a:endParaRPr lang="de-CH" dirty="0"/>
          </a:p>
          <a:p>
            <a:pPr algn="l"/>
            <a:r>
              <a:rPr lang="de-CH" dirty="0"/>
              <a:t>Die Babyboomer brachten selbst weniger Kinder zur Welt, was ein wichtiger Auslöser für die demographische Alterung der nächsten Zukunft darstellt.</a:t>
            </a:r>
          </a:p>
        </p:txBody>
      </p:sp>
    </p:spTree>
    <p:extLst>
      <p:ext uri="{BB962C8B-B14F-4D97-AF65-F5344CB8AC3E}">
        <p14:creationId xmlns:p14="http://schemas.microsoft.com/office/powerpoint/2010/main" xmlns="" val="351975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4451"/>
          </a:xfrm>
        </p:spPr>
        <p:txBody>
          <a:bodyPr>
            <a:normAutofit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de-CH" sz="2800" b="1" dirty="0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Politische Identitäten nach  Alter (2014</a:t>
            </a:r>
            <a:r>
              <a:rPr lang="de-CH" sz="2800" b="1" dirty="0" smtClean="0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(Skala 0-10)</a:t>
            </a:r>
            <a:endParaRPr lang="de-CH" sz="2800" b="1" dirty="0">
              <a:solidFill>
                <a:prstClr val="black">
                  <a:lumMod val="65000"/>
                  <a:lumOff val="3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50752617"/>
              </p:ext>
            </p:extLst>
          </p:nvPr>
        </p:nvGraphicFramePr>
        <p:xfrm>
          <a:off x="838200" y="1426464"/>
          <a:ext cx="10515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43848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2054"/>
          </a:xfrm>
        </p:spPr>
        <p:txBody>
          <a:bodyPr>
            <a:normAutofit fontScale="90000"/>
          </a:bodyPr>
          <a:lstStyle/>
          <a:p>
            <a:r>
              <a:rPr lang="de-CH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e-CH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CH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Soziale Verunsicherung durch gesellschaftlichen Wandel nach Alter</a:t>
            </a:r>
            <a:r>
              <a:rPr lang="de-CH" sz="31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CH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(2014) (Skala 0-10)</a:t>
            </a:r>
            <a:r>
              <a:rPr lang="de-CH" dirty="0" smtClean="0"/>
              <a:t/>
            </a:r>
            <a:br>
              <a:rPr lang="de-CH" dirty="0" smtClean="0"/>
            </a:b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83464" y="1280160"/>
            <a:ext cx="11070336" cy="5413248"/>
          </a:xfrm>
        </p:spPr>
        <p:txBody>
          <a:bodyPr/>
          <a:lstStyle/>
          <a:p>
            <a:endParaRPr lang="de-CH" dirty="0"/>
          </a:p>
        </p:txBody>
      </p:sp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81196558"/>
              </p:ext>
            </p:extLst>
          </p:nvPr>
        </p:nvGraphicFramePr>
        <p:xfrm>
          <a:off x="978408" y="1536192"/>
          <a:ext cx="10515600" cy="504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69793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Nationalratswahlen 2015: Kandidierende</a:t>
            </a:r>
            <a:r>
              <a:rPr lang="de-CH" sz="28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Gewählte: </a:t>
            </a:r>
            <a:r>
              <a:rPr lang="de-C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Verteilung</a:t>
            </a:r>
            <a:r>
              <a:rPr lang="de-CH" sz="28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nach Geschlecht und Alter</a:t>
            </a:r>
            <a:r>
              <a:rPr lang="de-C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e-C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de-C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27509743"/>
              </p:ext>
            </p:extLst>
          </p:nvPr>
        </p:nvGraphicFramePr>
        <p:xfrm>
          <a:off x="493776" y="1453896"/>
          <a:ext cx="10860024" cy="4946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0681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86968" y="260648"/>
            <a:ext cx="9930384" cy="507968"/>
          </a:xfrm>
        </p:spPr>
        <p:txBody>
          <a:bodyPr>
            <a:noAutofit/>
          </a:bodyPr>
          <a:lstStyle/>
          <a:p>
            <a:r>
              <a:rPr lang="de-C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Einige Internet-Plattformen </a:t>
            </a:r>
            <a:r>
              <a:rPr lang="de-CH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 </a:t>
            </a:r>
            <a:r>
              <a:rPr lang="de-C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spätere Lebensphasen</a:t>
            </a:r>
            <a:endParaRPr lang="de-C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5488" y="908720"/>
            <a:ext cx="11283696" cy="5688632"/>
          </a:xfrm>
        </p:spPr>
        <p:txBody>
          <a:bodyPr>
            <a:normAutofit fontScale="92500" lnSpcReduction="10000"/>
          </a:bodyPr>
          <a:lstStyle/>
          <a:p>
            <a:r>
              <a:rPr lang="de-CH" u="sng" dirty="0" smtClean="0">
                <a:hlinkClick r:id="rId2"/>
              </a:rPr>
              <a:t>www.silberfuchs-netz.ch</a:t>
            </a:r>
            <a:r>
              <a:rPr lang="de-CH" u="sng" dirty="0" smtClean="0">
                <a:solidFill>
                  <a:schemeClr val="bg1"/>
                </a:solidFill>
                <a:hlinkClick r:id="rId2"/>
              </a:rPr>
              <a:t> </a:t>
            </a:r>
            <a:r>
              <a:rPr lang="de-CH" dirty="0" smtClean="0">
                <a:uFill>
                  <a:solidFill>
                    <a:schemeClr val="bg1"/>
                  </a:solidFill>
                </a:uFill>
                <a:hlinkClick r:id="rId2"/>
              </a:rPr>
              <a:t>(</a:t>
            </a:r>
            <a:r>
              <a:rPr lang="de-CH" dirty="0" smtClean="0">
                <a:solidFill>
                  <a:srgbClr val="002060"/>
                </a:solidFill>
                <a:uFill>
                  <a:solidFill>
                    <a:schemeClr val="bg1"/>
                  </a:solidFill>
                </a:uFill>
                <a:hlinkClick r:id="rId2"/>
              </a:rPr>
              <a:t>Netzwerk &amp; Diskussionsplattform Arbeit 50+)</a:t>
            </a:r>
          </a:p>
          <a:p>
            <a:r>
              <a:rPr lang="de-CH" u="sng" dirty="0" smtClean="0">
                <a:hlinkClick r:id="rId2"/>
              </a:rPr>
              <a:t>www.seniorweb.ch</a:t>
            </a:r>
            <a:r>
              <a:rPr lang="de-CH" dirty="0" smtClean="0"/>
              <a:t> (Internetplattform der Senioren)</a:t>
            </a:r>
          </a:p>
          <a:p>
            <a:r>
              <a:rPr lang="de-CH" u="sng" dirty="0" smtClean="0">
                <a:hlinkClick r:id="rId3"/>
              </a:rPr>
              <a:t>www.grossmuetter.ch</a:t>
            </a:r>
            <a:r>
              <a:rPr lang="de-DE" dirty="0" smtClean="0"/>
              <a:t> </a:t>
            </a:r>
            <a:r>
              <a:rPr lang="de-DE" dirty="0"/>
              <a:t>(Netzwerk für emanzipierte ältere Frauen)</a:t>
            </a:r>
            <a:endParaRPr lang="de-CH" dirty="0"/>
          </a:p>
          <a:p>
            <a:r>
              <a:rPr lang="de-CH" u="sng" dirty="0">
                <a:hlinkClick r:id="rId4"/>
              </a:rPr>
              <a:t>www.innovage.ch</a:t>
            </a:r>
            <a:r>
              <a:rPr lang="de-CH" dirty="0"/>
              <a:t> (Netzwerk für neue Aktivitäten)</a:t>
            </a:r>
          </a:p>
          <a:p>
            <a:r>
              <a:rPr lang="de-CH" u="sng" dirty="0" smtClean="0">
                <a:hlinkClick r:id="rId5"/>
              </a:rPr>
              <a:t>www.age-stiftung.ch</a:t>
            </a:r>
            <a:r>
              <a:rPr lang="de-CH" u="sng" dirty="0" smtClean="0"/>
              <a:t> </a:t>
            </a:r>
            <a:r>
              <a:rPr lang="de-CH" dirty="0" smtClean="0"/>
              <a:t> (Unterstützung neuer Wohnformen im Alter)</a:t>
            </a:r>
            <a:endParaRPr lang="de-CH" dirty="0"/>
          </a:p>
          <a:p>
            <a:r>
              <a:rPr lang="de-CH" u="sng" dirty="0">
                <a:hlinkClick r:id="rId6"/>
              </a:rPr>
              <a:t>www.zukunftswohnen.ch</a:t>
            </a:r>
            <a:r>
              <a:rPr lang="de-CH" dirty="0"/>
              <a:t> (gemeinschaftliches Wohnen)</a:t>
            </a:r>
          </a:p>
          <a:p>
            <a:r>
              <a:rPr lang="de-CH" u="sng" dirty="0">
                <a:hlinkClick r:id="rId7"/>
              </a:rPr>
              <a:t>www.rentarentner.ch</a:t>
            </a:r>
            <a:r>
              <a:rPr lang="de-CH" dirty="0"/>
              <a:t> (Rentner/innen übernehmen Arbeiten</a:t>
            </a:r>
          </a:p>
          <a:p>
            <a:r>
              <a:rPr lang="de-DE" u="sng" dirty="0">
                <a:hlinkClick r:id="rId8"/>
              </a:rPr>
              <a:t>www.benevol-jobs.ch</a:t>
            </a:r>
            <a:r>
              <a:rPr lang="de-DE" dirty="0"/>
              <a:t> (Schweizer Plattform für Freiwilligen-Engagement)</a:t>
            </a:r>
            <a:endParaRPr lang="de-CH" dirty="0"/>
          </a:p>
          <a:p>
            <a:r>
              <a:rPr lang="de-CH" u="sng" dirty="0">
                <a:hlinkClick r:id="rId9"/>
              </a:rPr>
              <a:t>www.stiftung-kreatives-alter.ch</a:t>
            </a:r>
            <a:r>
              <a:rPr lang="de-CH" dirty="0"/>
              <a:t> (Preise für kreative Arbeiten 70+)</a:t>
            </a:r>
          </a:p>
          <a:p>
            <a:r>
              <a:rPr lang="de-DE" u="sng" dirty="0" smtClean="0">
                <a:hlinkClick r:id="rId10"/>
              </a:rPr>
              <a:t>www.intergeneration.ch</a:t>
            </a:r>
            <a:r>
              <a:rPr lang="de-DE" dirty="0" smtClean="0"/>
              <a:t> </a:t>
            </a:r>
            <a:r>
              <a:rPr lang="de-DE" dirty="0"/>
              <a:t>(Nationale Plattform für Generationenprojekte)</a:t>
            </a:r>
            <a:endParaRPr lang="de-CH" dirty="0"/>
          </a:p>
          <a:p>
            <a:r>
              <a:rPr lang="de-DE" u="sng" dirty="0">
                <a:hlinkClick r:id="rId11"/>
              </a:rPr>
              <a:t>www.grosseltern-magazin.ch</a:t>
            </a:r>
            <a:r>
              <a:rPr lang="de-DE" dirty="0"/>
              <a:t> (Magazin für und zu </a:t>
            </a:r>
            <a:r>
              <a:rPr lang="de-DE" dirty="0" err="1"/>
              <a:t>Grosseltern</a:t>
            </a:r>
            <a:r>
              <a:rPr lang="de-DE" dirty="0"/>
              <a:t>) </a:t>
            </a:r>
            <a:endParaRPr lang="de-CH" dirty="0"/>
          </a:p>
          <a:p>
            <a:r>
              <a:rPr lang="de-DE" u="sng" dirty="0" smtClean="0">
                <a:hlinkClick r:id="rId12"/>
              </a:rPr>
              <a:t>www.stiftung-generationplus.ch</a:t>
            </a:r>
            <a:r>
              <a:rPr lang="de-DE" dirty="0" smtClean="0"/>
              <a:t> (Eulen Award: innovative Projekte für ältere Generationen)</a:t>
            </a:r>
            <a:endParaRPr lang="de-CH" dirty="0" smtClean="0"/>
          </a:p>
          <a:p>
            <a:pPr marL="0" indent="0">
              <a:buNone/>
            </a:pPr>
            <a:endParaRPr lang="de-CH" dirty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xmlns="" val="78113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>
            <a:normAutofit/>
          </a:bodyPr>
          <a:lstStyle/>
          <a:p>
            <a:r>
              <a:rPr lang="de-CH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de-CH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istorische </a:t>
            </a:r>
            <a:r>
              <a:rPr lang="de-CH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Verortung der Babyboomers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37848193"/>
              </p:ext>
            </p:extLst>
          </p:nvPr>
        </p:nvGraphicFramePr>
        <p:xfrm>
          <a:off x="1106426" y="1340770"/>
          <a:ext cx="9866374" cy="53285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3275"/>
                <a:gridCol w="2011223"/>
                <a:gridCol w="1935326"/>
                <a:gridCol w="1973275"/>
                <a:gridCol w="1973275"/>
              </a:tblGrid>
              <a:tr h="888098">
                <a:tc>
                  <a:txBody>
                    <a:bodyPr/>
                    <a:lstStyle/>
                    <a:p>
                      <a:pPr algn="l" fontAlgn="b"/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20 J.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>
                          <a:effectLst/>
                          <a:latin typeface="+mn-lt"/>
                        </a:rPr>
                        <a:t>40 J.</a:t>
                      </a:r>
                      <a:endParaRPr lang="de-DE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>
                          <a:effectLst/>
                          <a:latin typeface="+mn-lt"/>
                        </a:rPr>
                        <a:t>60. J.</a:t>
                      </a:r>
                      <a:endParaRPr lang="de-DE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>
                          <a:effectLst/>
                          <a:latin typeface="+mn-lt"/>
                        </a:rPr>
                        <a:t>80 J.</a:t>
                      </a:r>
                      <a:endParaRPr lang="de-DE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  <a:tr h="888098">
                <a:tc>
                  <a:txBody>
                    <a:bodyPr/>
                    <a:lstStyle/>
                    <a:p>
                      <a:pPr algn="l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geb. 1945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1965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>
                          <a:effectLst/>
                          <a:latin typeface="+mn-lt"/>
                        </a:rPr>
                        <a:t>1985</a:t>
                      </a:r>
                      <a:endParaRPr lang="de-DE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>
                          <a:effectLst/>
                          <a:latin typeface="+mn-lt"/>
                        </a:rPr>
                        <a:t>2005</a:t>
                      </a:r>
                      <a:endParaRPr lang="de-DE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i="0" u="none" strike="noStrike" dirty="0">
                          <a:effectLst/>
                          <a:latin typeface="+mn-lt"/>
                        </a:rPr>
                        <a:t>2025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  <a:tr h="888098">
                <a:tc>
                  <a:txBody>
                    <a:bodyPr/>
                    <a:lstStyle/>
                    <a:p>
                      <a:pPr algn="l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geb. 1950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1970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1990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>
                          <a:effectLst/>
                          <a:latin typeface="+mn-lt"/>
                        </a:rPr>
                        <a:t>2010</a:t>
                      </a:r>
                      <a:endParaRPr lang="de-DE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i="0" u="none" strike="noStrike" dirty="0">
                          <a:effectLst/>
                          <a:latin typeface="+mn-lt"/>
                        </a:rPr>
                        <a:t>2030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  <a:tr h="888098">
                <a:tc>
                  <a:txBody>
                    <a:bodyPr/>
                    <a:lstStyle/>
                    <a:p>
                      <a:pPr algn="l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geb. 1955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>
                          <a:effectLst/>
                          <a:latin typeface="+mn-lt"/>
                        </a:rPr>
                        <a:t>1975</a:t>
                      </a:r>
                      <a:endParaRPr lang="de-DE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1995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i="0" u="none" strike="noStrike" dirty="0">
                          <a:effectLst/>
                          <a:latin typeface="+mn-lt"/>
                        </a:rPr>
                        <a:t>2015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i="0" u="none" strike="noStrike" dirty="0">
                          <a:effectLst/>
                          <a:latin typeface="+mn-lt"/>
                        </a:rPr>
                        <a:t>2035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  <a:tr h="888098">
                <a:tc>
                  <a:txBody>
                    <a:bodyPr/>
                    <a:lstStyle/>
                    <a:p>
                      <a:pPr algn="l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geb. 1960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1980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2000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i="1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de-DE" sz="2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i="0" u="none" strike="noStrike" dirty="0">
                          <a:effectLst/>
                          <a:latin typeface="+mn-lt"/>
                        </a:rPr>
                        <a:t>2040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  <a:tr h="888098">
                <a:tc>
                  <a:txBody>
                    <a:bodyPr/>
                    <a:lstStyle/>
                    <a:p>
                      <a:pPr algn="l" fontAlgn="b"/>
                      <a:r>
                        <a:rPr lang="de-DE" sz="2400" u="none" strike="noStrike">
                          <a:effectLst/>
                          <a:latin typeface="+mn-lt"/>
                        </a:rPr>
                        <a:t>geb. 1965</a:t>
                      </a:r>
                      <a:endParaRPr lang="de-DE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1985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u="none" strike="noStrike" dirty="0">
                          <a:effectLst/>
                          <a:latin typeface="+mn-lt"/>
                        </a:rPr>
                        <a:t>2005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i="1" u="none" strike="noStrike" dirty="0">
                          <a:effectLst/>
                          <a:latin typeface="+mn-lt"/>
                        </a:rPr>
                        <a:t>2035</a:t>
                      </a:r>
                      <a:endParaRPr lang="de-DE" sz="2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400" i="0" u="none" strike="noStrike" dirty="0">
                          <a:effectLst/>
                          <a:latin typeface="+mn-lt"/>
                        </a:rPr>
                        <a:t>2045</a:t>
                      </a:r>
                      <a:endParaRPr lang="de-D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1212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8964488" cy="1052736"/>
          </a:xfrm>
        </p:spPr>
        <p:txBody>
          <a:bodyPr>
            <a:normAutofit/>
          </a:bodyPr>
          <a:lstStyle/>
          <a:p>
            <a:pPr eaLnBrk="1" hangingPunct="1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 sozio-psychologischen Porträt der Babyboomer (der Schweiz)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7784" y="1196752"/>
            <a:ext cx="10579608" cy="5328592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de-DE" dirty="0"/>
              <a:t>Kindheit in einer noch ländlich-industriellen Schweiz, mit oft kleinbürgerlichen Eltern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de-DE" dirty="0"/>
              <a:t>Aufgewachsen in einer einmaligen </a:t>
            </a:r>
            <a:r>
              <a:rPr lang="de-DE" dirty="0" smtClean="0"/>
              <a:t>Wohlstandsperiode</a:t>
            </a:r>
            <a:r>
              <a:rPr lang="de-DE" dirty="0"/>
              <a:t>, optimistisch geprägt, Bildungsexpansion.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de-DE" dirty="0"/>
              <a:t>Während Jugend teilweise Rebellion gegen Erwachsenenwelt, globale Musikkultur, aber kaum Jugendarbeitslosigkeit.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de-DE" dirty="0"/>
              <a:t>Junges Erwachsenalter: Auflösung traditioneller Lebenswerte, aber sichere Arbeitswelt, Ausbau Wohlfahrtsstaat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dirty="0"/>
              <a:t>- 	Wirtschaftlich abgesichertes Alter </a:t>
            </a:r>
            <a:r>
              <a:rPr lang="de-DE" dirty="0" err="1" smtClean="0"/>
              <a:t>erwartbar</a:t>
            </a:r>
            <a:r>
              <a:rPr lang="de-DE" dirty="0" smtClean="0"/>
              <a:t>, durch Wandel verunsichert, teilweise: nostalgisch geprägt.</a:t>
            </a:r>
            <a:endParaRPr lang="de-DE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dirty="0"/>
              <a:t>- Insgesamt: ‚Generation unter glücklichen Umständen‘</a:t>
            </a:r>
          </a:p>
        </p:txBody>
      </p:sp>
    </p:spTree>
    <p:extLst>
      <p:ext uri="{BB962C8B-B14F-4D97-AF65-F5344CB8AC3E}">
        <p14:creationId xmlns:p14="http://schemas.microsoft.com/office/powerpoint/2010/main" xmlns="" val="229447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ctrTitle"/>
          </p:nvPr>
        </p:nvSpPr>
        <p:spPr>
          <a:xfrm>
            <a:off x="2135188" y="260351"/>
            <a:ext cx="7772400" cy="650875"/>
          </a:xfrm>
        </p:spPr>
        <p:txBody>
          <a:bodyPr>
            <a:normAutofit/>
          </a:bodyPr>
          <a:lstStyle/>
          <a:p>
            <a:r>
              <a:rPr lang="de-CH" alt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Nostalgie und Verbleiben </a:t>
            </a:r>
            <a:r>
              <a:rPr lang="de-CH" alt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alten Mustern?</a:t>
            </a:r>
          </a:p>
        </p:txBody>
      </p:sp>
      <p:sp>
        <p:nvSpPr>
          <p:cNvPr id="11267" name="Untertitel 2"/>
          <p:cNvSpPr>
            <a:spLocks noGrp="1"/>
          </p:cNvSpPr>
          <p:nvPr>
            <p:ph type="subTitle" idx="1"/>
          </p:nvPr>
        </p:nvSpPr>
        <p:spPr>
          <a:xfrm>
            <a:off x="2066544" y="981076"/>
            <a:ext cx="8183880" cy="5876925"/>
          </a:xfrm>
        </p:spPr>
        <p:txBody>
          <a:bodyPr>
            <a:normAutofit fontScale="92500" lnSpcReduction="10000"/>
          </a:bodyPr>
          <a:lstStyle/>
          <a:p>
            <a:endParaRPr lang="de-CH" altLang="de-DE" dirty="0" smtClean="0"/>
          </a:p>
          <a:p>
            <a:endParaRPr lang="de-CH" altLang="de-DE" dirty="0" smtClean="0"/>
          </a:p>
          <a:p>
            <a:endParaRPr lang="de-CH" altLang="de-DE" dirty="0" smtClean="0"/>
          </a:p>
          <a:p>
            <a:endParaRPr lang="de-CH" altLang="de-DE" dirty="0" smtClean="0"/>
          </a:p>
          <a:p>
            <a:endParaRPr lang="de-CH" altLang="de-DE" dirty="0" smtClean="0"/>
          </a:p>
          <a:p>
            <a:endParaRPr lang="de-CH" altLang="de-DE" dirty="0" smtClean="0"/>
          </a:p>
          <a:p>
            <a:endParaRPr lang="de-CH" altLang="de-DE" dirty="0" smtClean="0"/>
          </a:p>
          <a:p>
            <a:endParaRPr lang="de-CH" altLang="de-DE" b="1" dirty="0"/>
          </a:p>
          <a:p>
            <a:endParaRPr lang="de-CH" altLang="de-DE" b="1" dirty="0"/>
          </a:p>
          <a:p>
            <a:endParaRPr lang="de-CH" altLang="de-DE" b="1" dirty="0"/>
          </a:p>
          <a:p>
            <a:endParaRPr lang="de-CH" altLang="de-DE" b="1" dirty="0"/>
          </a:p>
          <a:p>
            <a:endParaRPr lang="de-CH" altLang="de-DE" b="1" dirty="0"/>
          </a:p>
          <a:p>
            <a:endParaRPr lang="de-CH" altLang="de-DE" b="1" dirty="0"/>
          </a:p>
          <a:p>
            <a:r>
              <a:rPr lang="de-CH" altLang="de-DE" sz="2600" b="1" dirty="0"/>
              <a:t>Fritz Tigermann musste feststellen, dass die Magie seiner alten T-Shirts allmählich verblasste</a:t>
            </a:r>
            <a:endParaRPr lang="de-CH" altLang="de-DE" sz="2600" dirty="0"/>
          </a:p>
        </p:txBody>
      </p:sp>
      <p:pic>
        <p:nvPicPr>
          <p:cNvPr id="11268" name="Picture 2" descr="C:\Users\fhoepf\Desktop\Alter-Cartoon2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6748" y="1268760"/>
            <a:ext cx="521335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7862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25296" y="260648"/>
            <a:ext cx="9528048" cy="645128"/>
          </a:xfrm>
        </p:spPr>
        <p:txBody>
          <a:bodyPr>
            <a:noAutofit/>
          </a:bodyPr>
          <a:lstStyle/>
          <a:p>
            <a:r>
              <a:rPr lang="de-CH" sz="2800" b="1" dirty="0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Personen im Alter 65+: %-Anteil mit guter bis sehr guter subjektiver Gesundheit (2014)</a:t>
            </a:r>
            <a:endParaRPr lang="de-CH" sz="2800" dirty="0">
              <a:latin typeface="+mn-lt"/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04292234"/>
              </p:ext>
            </p:extLst>
          </p:nvPr>
        </p:nvGraphicFramePr>
        <p:xfrm>
          <a:off x="109728" y="1196752"/>
          <a:ext cx="11795760" cy="5414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0482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43000" y="260649"/>
            <a:ext cx="10396728" cy="584597"/>
          </a:xfrm>
        </p:spPr>
        <p:txBody>
          <a:bodyPr>
            <a:noAutofit/>
          </a:bodyPr>
          <a:lstStyle/>
          <a:p>
            <a:pPr>
              <a:defRPr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de-CH" sz="2800" b="1" dirty="0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Personen im Alter 65+: %-Anteil mit komfortabler finanzieller Situation (2014)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74265461"/>
              </p:ext>
            </p:extLst>
          </p:nvPr>
        </p:nvGraphicFramePr>
        <p:xfrm>
          <a:off x="109728" y="1196753"/>
          <a:ext cx="11814048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6051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91544" y="260648"/>
            <a:ext cx="8229600" cy="720080"/>
          </a:xfrm>
        </p:spPr>
        <p:txBody>
          <a:bodyPr>
            <a:noAutofit/>
          </a:bodyPr>
          <a:lstStyle/>
          <a:p>
            <a:r>
              <a:rPr lang="de-CH" sz="2800" dirty="0"/>
              <a:t/>
            </a:r>
            <a:br>
              <a:rPr lang="de-CH" sz="2800" dirty="0"/>
            </a:br>
            <a:r>
              <a:rPr lang="de-CH" sz="2800" b="1" dirty="0"/>
              <a:t>Anteil Langzeitarbeitslose nach sozio-ökonomischen Merkmalen (2015) </a:t>
            </a:r>
            <a:r>
              <a:rPr lang="de-CH" sz="2800" dirty="0"/>
              <a:t/>
            </a:r>
            <a:br>
              <a:rPr lang="de-CH" sz="2800" dirty="0"/>
            </a:br>
            <a:endParaRPr lang="de-CH" sz="28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52152917"/>
              </p:ext>
            </p:extLst>
          </p:nvPr>
        </p:nvGraphicFramePr>
        <p:xfrm>
          <a:off x="484632" y="1124744"/>
          <a:ext cx="1110081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97650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8229600" cy="533400"/>
          </a:xfrm>
        </p:spPr>
        <p:txBody>
          <a:bodyPr>
            <a:noAutofit/>
          </a:bodyPr>
          <a:lstStyle/>
          <a:p>
            <a:pPr algn="l" eaLnBrk="1" hangingPunct="1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Lebenszyklische Herausforderungen der älter werdenden Babyboom-Generationen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4440" y="1219200"/>
            <a:ext cx="9272016" cy="5181600"/>
          </a:xfrm>
        </p:spPr>
        <p:txBody>
          <a:bodyPr/>
          <a:lstStyle/>
          <a:p>
            <a:pPr marL="609600" indent="-609600">
              <a:buNone/>
            </a:pPr>
            <a:endParaRPr lang="de-DE" dirty="0"/>
          </a:p>
          <a:p>
            <a:pPr marL="609600" indent="-609600">
              <a:buFontTx/>
              <a:buAutoNum type="alphaLcParenR"/>
            </a:pPr>
            <a:r>
              <a:rPr lang="de-DE" dirty="0"/>
              <a:t>Nahendes Ende des Berufslebens und Neuorientierung in die nachelterliche </a:t>
            </a:r>
            <a:r>
              <a:rPr lang="de-DE" dirty="0" smtClean="0"/>
              <a:t>Phase und nachberufliche Lebensphase</a:t>
            </a:r>
            <a:endParaRPr lang="de-DE" dirty="0"/>
          </a:p>
          <a:p>
            <a:pPr marL="609600" indent="-609600">
              <a:buFontTx/>
              <a:buAutoNum type="alphaLcParenR" startAt="2"/>
            </a:pPr>
            <a:r>
              <a:rPr lang="de-DE" dirty="0"/>
              <a:t>Geburt von Enkelkindern, Altern und Tod der eigenen Eltern (= ältestes Familienmitglied)</a:t>
            </a:r>
          </a:p>
          <a:p>
            <a:pPr marL="609600" indent="-609600">
              <a:buFontTx/>
              <a:buAutoNum type="alphaLcParenR" startAt="3"/>
            </a:pPr>
            <a:r>
              <a:rPr lang="de-DE" dirty="0"/>
              <a:t>Endgültiger Abschied von der eigenen ‚Jugendlichkeit‘ und aktive Gestaltung des Alterns.</a:t>
            </a:r>
          </a:p>
          <a:p>
            <a:pPr marL="609600" indent="-609600">
              <a:buFontTx/>
              <a:buAutoNum type="alphaLcParenR" startAt="4"/>
            </a:pPr>
            <a:r>
              <a:rPr lang="de-DE" dirty="0"/>
              <a:t>Gesundheitliche Einschränkungen werden vermehrt sichtbar.</a:t>
            </a:r>
          </a:p>
          <a:p>
            <a:pPr marL="609600" indent="-609600">
              <a:buNone/>
            </a:pPr>
            <a:r>
              <a:rPr lang="de-DE" dirty="0"/>
              <a:t>e) 	Spannungsfeld zwischen ‚anti-</a:t>
            </a:r>
            <a:r>
              <a:rPr lang="de-DE" dirty="0" err="1"/>
              <a:t>ageing</a:t>
            </a:r>
            <a:r>
              <a:rPr lang="de-DE" dirty="0"/>
              <a:t>‘ und ‚pro-</a:t>
            </a:r>
            <a:r>
              <a:rPr lang="de-DE" dirty="0" err="1"/>
              <a:t>ageing</a:t>
            </a:r>
            <a:r>
              <a:rPr lang="de-DE" dirty="0"/>
              <a:t>‘.</a:t>
            </a:r>
          </a:p>
        </p:txBody>
      </p:sp>
    </p:spTree>
    <p:extLst>
      <p:ext uri="{BB962C8B-B14F-4D97-AF65-F5344CB8AC3E}">
        <p14:creationId xmlns:p14="http://schemas.microsoft.com/office/powerpoint/2010/main" xmlns="" val="345716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</Words>
  <Application>Microsoft Office PowerPoint</Application>
  <PresentationFormat>Benutzerdefiniert</PresentationFormat>
  <Paragraphs>118</Paragraphs>
  <Slides>23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4" baseType="lpstr">
      <vt:lpstr>Office Theme</vt:lpstr>
      <vt:lpstr>Tagung «Altern in meiner Stadt – Partizipation und Sozialraumentwicklung, 15. März 2016 Luzern </vt:lpstr>
      <vt:lpstr>Zur Demographie der ‘Babyboomer’ (Westeuropa/USA) </vt:lpstr>
      <vt:lpstr>Historische Verortung der Babyboomers</vt:lpstr>
      <vt:lpstr>Zum sozio-psychologischen Porträt der Babyboomer (der Schweiz)</vt:lpstr>
      <vt:lpstr>Nostalgie und Verbleiben in alten Mustern?</vt:lpstr>
      <vt:lpstr>Personen im Alter 65+: %-Anteil mit guter bis sehr guter subjektiver Gesundheit (2014)</vt:lpstr>
      <vt:lpstr>Personen im Alter 65+: %-Anteil mit komfortabler finanzieller Situation (2014)</vt:lpstr>
      <vt:lpstr> Anteil Langzeitarbeitslose nach sozio-ökonomischen Merkmalen (2015)  </vt:lpstr>
      <vt:lpstr>Lebenszyklische Herausforderungen der älter werdenden Babyboom-Generationen</vt:lpstr>
      <vt:lpstr>Folie 10</vt:lpstr>
      <vt:lpstr>Folie 11</vt:lpstr>
      <vt:lpstr>Vorhandensein von Mutter und Vater 2013</vt:lpstr>
      <vt:lpstr>Altern der Eltern und  erwachsene Kinder: Spannungsdimensionen für Babyboomers:</vt:lpstr>
      <vt:lpstr>«Erwachsene Kinder sollten ihre Eltern bei sich aufnehmen, wenn diese nicht mehr in der Lage sind, alleine zu leben» %-Anteil, die dieser Aussage voll/eher zustimmen (2013) </vt:lpstr>
      <vt:lpstr>Sterbehilfeorganisationen: Mitgliedschaft und Interesse an Mitgliedschaft 2014  (Quelle: Obsan-Dossier 43)</vt:lpstr>
      <vt:lpstr>Trends bezüglich Lebens- und Wohnformen bei Gruppen der Babyboomers:</vt:lpstr>
      <vt:lpstr>Schweiz: Alterssegregiertes oder altersgemischtes Wohnen nach Alter 2013</vt:lpstr>
      <vt:lpstr>Befragte 60+ in der deutschsprachigen Schweiz: Zusammenhänge zwischen allgemeiner Wohnzufriedenheit und Zufriedenheit mit Wohnumgebung (2013)</vt:lpstr>
      <vt:lpstr>Interesse für Politik nach Geschlecht, Alter und Bildung (2014)</vt:lpstr>
      <vt:lpstr>Politische Identitäten nach  Alter (2014) (Skala 0-10)</vt:lpstr>
      <vt:lpstr> Soziale Verunsicherung durch gesellschaftlichen Wandel nach Alter (2014) (Skala 0-10) </vt:lpstr>
      <vt:lpstr>Nationalratswahlen 2015: Kandidierende und Gewählte:  Verteilung nach Geschlecht und Alter </vt:lpstr>
      <vt:lpstr>Einige Internet-Plattformen für spätere Lebensphasen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Tagung «Altern in meiner Stadt – Partizipation und Sozialraumentwicklung, 15. März 2016 Luzern </dc:title>
  <dc:creator>Francois Hoepflinger</dc:creator>
  <cp:lastModifiedBy>HuebscB</cp:lastModifiedBy>
  <cp:revision>22</cp:revision>
  <dcterms:created xsi:type="dcterms:W3CDTF">2016-03-03T13:50:18Z</dcterms:created>
  <dcterms:modified xsi:type="dcterms:W3CDTF">2016-03-11T13:08:57Z</dcterms:modified>
</cp:coreProperties>
</file>