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89" r:id="rId3"/>
    <p:sldId id="283" r:id="rId4"/>
    <p:sldId id="267" r:id="rId5"/>
    <p:sldId id="288" r:id="rId6"/>
    <p:sldId id="290" r:id="rId7"/>
    <p:sldId id="291" r:id="rId8"/>
    <p:sldId id="292" r:id="rId9"/>
    <p:sldId id="269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e triponez" initials="nt" lastIdx="1" clrIdx="0">
    <p:extLst>
      <p:ext uri="{19B8F6BF-5375-455C-9EA6-DF929625EA0E}">
        <p15:presenceInfo xmlns:p15="http://schemas.microsoft.com/office/powerpoint/2012/main" userId="698b57a6d8e7ef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E21E"/>
    <a:srgbClr val="E64884"/>
    <a:srgbClr val="CFED71"/>
    <a:srgbClr val="E3B5F7"/>
    <a:srgbClr val="E0230A"/>
    <a:srgbClr val="C4F3B9"/>
    <a:srgbClr val="3D8FC7"/>
    <a:srgbClr val="3794CD"/>
    <a:srgbClr val="2C6ED8"/>
    <a:srgbClr val="2A6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77" autoAdjust="0"/>
    <p:restoredTop sz="84327" autoAdjust="0"/>
  </p:normalViewPr>
  <p:slideViewPr>
    <p:cSldViewPr snapToGrid="0">
      <p:cViewPr varScale="1">
        <p:scale>
          <a:sx n="123" d="100"/>
          <a:sy n="123" d="100"/>
        </p:scale>
        <p:origin x="12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7-01-04T13:30:09.661"/>
    </inkml:context>
    <inkml:brush xml:id="br0">
      <inkml:brushProperty name="width" value="0.08889" units="cm"/>
      <inkml:brushProperty name="height" value="0.17778" units="cm"/>
      <inkml:brushProperty name="color" value="#C5E0B3"/>
      <inkml:brushProperty name="tip" value="rectangle"/>
      <inkml:brushProperty name="rasterOp" value="maskPen"/>
      <inkml:brushProperty name="ignorePressure" value="1"/>
    </inkml:brush>
  </inkml:definitions>
  <inkml:trace contextRef="#ctx0" brushRef="#br0">28575 1905,'0'2,"0"0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7-01-05T15:30:21.766"/>
    </inkml:context>
    <inkml:brush xml:id="br0">
      <inkml:brushProperty name="width" value="0.08889" units="cm"/>
      <inkml:brushProperty name="height" value="0.17778" units="cm"/>
      <inkml:brushProperty name="color" value="#FF00FF"/>
      <inkml:brushProperty name="tip" value="rectangle"/>
      <inkml:brushProperty name="rasterOp" value="maskPen"/>
      <inkml:brushProperty name="ignorePressure" value="1"/>
    </inkml:brush>
  </inkml:definitions>
  <inkml:trace contextRef="#ctx0" brushRef="#br0">24462 1297,'0'0,"0"0,0 0,0 0,0 0,0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7-01-05T15:39:14.050"/>
    </inkml:context>
    <inkml:brush xml:id="br0">
      <inkml:brushProperty name="width" value="0.00784" units="cm"/>
      <inkml:brushProperty name="height" value="0.01568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8138 11007</inkml:trace>
</inkml:ink>
</file>

<file path=ppt/ink/ink4.xml><?xml version="1.0" encoding="utf-8"?>
<inkml:ink xmlns:inkml="http://www.w3.org/2003/InkML">
  <inkml:definitions/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73531-1D17-4D8B-BFCD-BE13BB870814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DDEBA-AE3C-4E62-8F00-3206482C365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4749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5086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Die Genossenschaft </a:t>
            </a:r>
            <a:r>
              <a:rPr lang="de-CH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Zeitgut</a:t>
            </a:r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steht </a:t>
            </a:r>
          </a:p>
          <a:p>
            <a:pPr lvl="0"/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für jung, alt, beeinträchtigt und pflegende Angehörige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30552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79898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Fakten und Zahlen</a:t>
            </a:r>
          </a:p>
          <a:p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323 Tandems</a:t>
            </a:r>
          </a:p>
          <a:p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die 13`000 Stunden </a:t>
            </a:r>
          </a:p>
          <a:p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Mitglied Netzwerk / wo wir seit Anfang an unsere Erfahrungen und </a:t>
            </a:r>
            <a:r>
              <a:rPr lang="de-CH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</a:t>
            </a:r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CH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einfliessen lassen </a:t>
            </a:r>
          </a:p>
          <a:p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Gründungsmitglied und im Vorstand </a:t>
            </a:r>
            <a:r>
              <a:rPr lang="de-CH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Vicino</a:t>
            </a:r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(niederschwellige Quartierarbeit mit dem Ziel zu vermitteln, unterstützen und vernetzen)</a:t>
            </a:r>
          </a:p>
          <a:p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3744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Funktionierendes Netzwerk</a:t>
            </a:r>
            <a:endParaRPr lang="de-CH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 Bsp. einer Strasse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Zeitgut</a:t>
            </a:r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ist bei Herrn Lila, sieht seinen Grundbedarf und holt Haushilfe dazu</a:t>
            </a:r>
          </a:p>
          <a:p>
            <a:pPr lvl="0"/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Frau Rot wird durch Spitex gepflegt, diese holt uns an Bord für Alltagsgestaltung</a:t>
            </a:r>
          </a:p>
          <a:p>
            <a:pPr lvl="0"/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Herr Blau ist bei der PS und hat durch sie Kenntnis von uns </a:t>
            </a:r>
          </a:p>
          <a:p>
            <a:pPr lvl="0"/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Frau Grün bekommt </a:t>
            </a:r>
            <a:r>
              <a:rPr lang="de-CH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regelm</a:t>
            </a:r>
            <a:r>
              <a:rPr lang="de-CH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Besuch von BDI( bezahlt) wenig Geld, deshalb werden wir von BDI dazu geholt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24645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382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4188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Vielfalt </a:t>
            </a:r>
            <a:r>
              <a:rPr lang="de-CH" dirty="0" err="1"/>
              <a:t>brauchts</a:t>
            </a:r>
            <a:r>
              <a:rPr lang="de-CH" dirty="0"/>
              <a:t>. Plurale Gesellschaft.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648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Dankeschön  </a:t>
            </a:r>
            <a:endParaRPr lang="de-CH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DDEBA-AE3C-4E62-8F00-3206482C3659}" type="slidenum">
              <a:rPr lang="de-CH" smtClean="0"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67526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3066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1040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2559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2796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3281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7164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552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5647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757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9045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3084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633D5-6370-4C8B-AFF5-BF5E9FD5BFC9}" type="datetimeFigureOut">
              <a:rPr lang="de-CH" smtClean="0"/>
              <a:t>03.12.2019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7AA36-0CB3-495E-AF88-B26C146ADB6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342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869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868" Type="http://schemas.openxmlformats.org/officeDocument/2006/relationships/image" Target="../media/image369.png"/><Relationship Id="rId870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03" Type="http://schemas.openxmlformats.org/officeDocument/2006/relationships/image" Target="../media/image15.jpg"/><Relationship Id="rId3" Type="http://schemas.openxmlformats.org/officeDocument/2006/relationships/customXml" Target="../ink/ink2.xml"/><Relationship Id="rId798" Type="http://schemas.openxmlformats.org/officeDocument/2006/relationships/image" Target="../media/image3.png"/><Relationship Id="rId807" Type="http://schemas.openxmlformats.org/officeDocument/2006/relationships/image" Target="../media/image19.jpg"/><Relationship Id="rId797" Type="http://schemas.openxmlformats.org/officeDocument/2006/relationships/customXml" Target="../ink/ink3.xml"/><Relationship Id="rId802" Type="http://schemas.openxmlformats.org/officeDocument/2006/relationships/image" Target="../media/image14.jpg"/><Relationship Id="rId810" Type="http://schemas.openxmlformats.org/officeDocument/2006/relationships/image" Target="../media/image22.jpg"/><Relationship Id="rId2" Type="http://schemas.openxmlformats.org/officeDocument/2006/relationships/notesSlide" Target="../notesSlides/notesSlide4.xml"/><Relationship Id="rId801" Type="http://schemas.openxmlformats.org/officeDocument/2006/relationships/image" Target="../media/image13.jpg"/><Relationship Id="rId806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796" Type="http://schemas.openxmlformats.org/officeDocument/2006/relationships/image" Target="../media/image1197.png"/><Relationship Id="rId805" Type="http://schemas.openxmlformats.org/officeDocument/2006/relationships/image" Target="../media/image17.jpg"/><Relationship Id="rId800" Type="http://schemas.openxmlformats.org/officeDocument/2006/relationships/image" Target="../media/image12.jpg"/><Relationship Id="rId804" Type="http://schemas.openxmlformats.org/officeDocument/2006/relationships/image" Target="../media/image16.jpg"/><Relationship Id="rId809" Type="http://schemas.openxmlformats.org/officeDocument/2006/relationships/image" Target="../media/image21.jpg"/><Relationship Id="rId799" Type="http://schemas.openxmlformats.org/officeDocument/2006/relationships/hyperlink" Target="https://www.bag.admin.ch/bag/de/home.html" TargetMode="External"/><Relationship Id="rId808" Type="http://schemas.openxmlformats.org/officeDocument/2006/relationships/image" Target="../media/image20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13" Type="http://schemas.openxmlformats.org/officeDocument/2006/relationships/image" Target="../media/image33.jpg"/><Relationship Id="rId3" Type="http://schemas.openxmlformats.org/officeDocument/2006/relationships/image" Target="../media/image23.jpg"/><Relationship Id="rId7" Type="http://schemas.openxmlformats.org/officeDocument/2006/relationships/image" Target="../media/image27.jpg"/><Relationship Id="rId12" Type="http://schemas.openxmlformats.org/officeDocument/2006/relationships/image" Target="../media/image3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11" Type="http://schemas.openxmlformats.org/officeDocument/2006/relationships/image" Target="../media/image31.jpg"/><Relationship Id="rId5" Type="http://schemas.openxmlformats.org/officeDocument/2006/relationships/image" Target="../media/image25.jpg"/><Relationship Id="rId15" Type="http://schemas.openxmlformats.org/officeDocument/2006/relationships/image" Target="../media/image35.jpg"/><Relationship Id="rId10" Type="http://schemas.openxmlformats.org/officeDocument/2006/relationships/image" Target="../media/image30.jpeg"/><Relationship Id="rId4" Type="http://schemas.openxmlformats.org/officeDocument/2006/relationships/image" Target="../media/image24.jpg"/><Relationship Id="rId9" Type="http://schemas.openxmlformats.org/officeDocument/2006/relationships/image" Target="../media/image29.png"/><Relationship Id="rId14" Type="http://schemas.openxmlformats.org/officeDocument/2006/relationships/image" Target="../media/image3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87" name="Freihand 986"/>
              <p14:cNvContentPartPr/>
              <p14:nvPr/>
            </p14:nvContentPartPr>
            <p14:xfrm>
              <a:off x="6370721" y="-39704"/>
              <a:ext cx="120" cy="1560"/>
            </p14:xfrm>
          </p:contentPart>
        </mc:Choice>
        <mc:Fallback xmlns="">
          <p:pic>
            <p:nvPicPr>
              <p:cNvPr id="987" name="Freihand 986"/>
              <p:cNvPicPr/>
              <p:nvPr/>
            </p:nvPicPr>
            <p:blipFill>
              <a:blip r:embed="rId868"/>
              <a:stretch>
                <a:fillRect/>
              </a:stretch>
            </p:blipFill>
            <p:spPr>
              <a:xfrm>
                <a:off x="6365441" y="-55131"/>
                <a:ext cx="10680" cy="32413"/>
              </a:xfrm>
              <a:prstGeom prst="rect">
                <a:avLst/>
              </a:prstGeom>
            </p:spPr>
          </p:pic>
        </mc:Fallback>
      </mc:AlternateContent>
      <p:sp>
        <p:nvSpPr>
          <p:cNvPr id="477" name="Textfeld 476"/>
          <p:cNvSpPr txBox="1"/>
          <p:nvPr/>
        </p:nvSpPr>
        <p:spPr>
          <a:xfrm>
            <a:off x="1436570" y="3209305"/>
            <a:ext cx="455219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>
                <a:latin typeface="+mj-lt"/>
              </a:rPr>
              <a:t>Nachbarschaftshilfe mit Zeitgutschriften </a:t>
            </a:r>
          </a:p>
        </p:txBody>
      </p:sp>
      <p:pic>
        <p:nvPicPr>
          <p:cNvPr id="462" name="Bild 5"/>
          <p:cNvPicPr/>
          <p:nvPr/>
        </p:nvPicPr>
        <p:blipFill>
          <a:blip r:embed="rId86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75" y="727691"/>
            <a:ext cx="2429884" cy="1360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DC23167B-5548-458B-A58A-68C8943793E9}"/>
              </a:ext>
            </a:extLst>
          </p:cNvPr>
          <p:cNvPicPr>
            <a:picLocks noChangeAspect="1"/>
          </p:cNvPicPr>
          <p:nvPr/>
        </p:nvPicPr>
        <p:blipFill>
          <a:blip r:embed="rId8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803" y="2571750"/>
            <a:ext cx="1621536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52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5">
            <a:extLst>
              <a:ext uri="{FF2B5EF4-FFF2-40B4-BE49-F238E27FC236}">
                <a16:creationId xmlns:a16="http://schemas.microsoft.com/office/drawing/2014/main" id="{76089052-5342-4B96-B5EE-9DFB1A8044BF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190" y="372351"/>
            <a:ext cx="1258788" cy="7305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15550C8-1029-48D4-BC3F-D62D370F01D4}"/>
              </a:ext>
            </a:extLst>
          </p:cNvPr>
          <p:cNvSpPr txBox="1"/>
          <p:nvPr/>
        </p:nvSpPr>
        <p:spPr>
          <a:xfrm>
            <a:off x="926794" y="895149"/>
            <a:ext cx="627683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>
                <a:latin typeface="+mj-lt"/>
              </a:rPr>
              <a:t>für Menschen von Menschen mit Unterstützungsbedarf</a:t>
            </a:r>
          </a:p>
        </p:txBody>
      </p:sp>
      <p:sp>
        <p:nvSpPr>
          <p:cNvPr id="132" name="Textfeld 131">
            <a:extLst>
              <a:ext uri="{FF2B5EF4-FFF2-40B4-BE49-F238E27FC236}">
                <a16:creationId xmlns:a16="http://schemas.microsoft.com/office/drawing/2014/main" id="{978BE6D7-E15F-4810-9426-4F748E2FA7F9}"/>
              </a:ext>
            </a:extLst>
          </p:cNvPr>
          <p:cNvSpPr txBox="1"/>
          <p:nvPr/>
        </p:nvSpPr>
        <p:spPr>
          <a:xfrm>
            <a:off x="647189" y="1620766"/>
            <a:ext cx="72469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>
                <a:latin typeface="+mj-lt"/>
              </a:rPr>
              <a:t>für Menschen von Menschen mit Wunsch nach sozialer Teilhabe</a:t>
            </a:r>
          </a:p>
        </p:txBody>
      </p:sp>
      <p:pic>
        <p:nvPicPr>
          <p:cNvPr id="134" name="Grafik 133">
            <a:extLst>
              <a:ext uri="{FF2B5EF4-FFF2-40B4-BE49-F238E27FC236}">
                <a16:creationId xmlns:a16="http://schemas.microsoft.com/office/drawing/2014/main" id="{844B2711-E386-4DCA-932F-4999B042B4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388" y="2589899"/>
            <a:ext cx="1036320" cy="1962912"/>
          </a:xfrm>
          <a:prstGeom prst="rect">
            <a:avLst/>
          </a:prstGeom>
        </p:spPr>
      </p:pic>
      <p:pic>
        <p:nvPicPr>
          <p:cNvPr id="138" name="Grafik 137">
            <a:extLst>
              <a:ext uri="{FF2B5EF4-FFF2-40B4-BE49-F238E27FC236}">
                <a16:creationId xmlns:a16="http://schemas.microsoft.com/office/drawing/2014/main" id="{0D855E8B-61A4-4FB1-A76C-ABDB302042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089" y="2475053"/>
            <a:ext cx="950976" cy="2084832"/>
          </a:xfrm>
          <a:prstGeom prst="rect">
            <a:avLst/>
          </a:prstGeom>
        </p:spPr>
      </p:pic>
      <p:pic>
        <p:nvPicPr>
          <p:cNvPr id="140" name="Grafik 139">
            <a:extLst>
              <a:ext uri="{FF2B5EF4-FFF2-40B4-BE49-F238E27FC236}">
                <a16:creationId xmlns:a16="http://schemas.microsoft.com/office/drawing/2014/main" id="{14AD353D-4370-4124-A66C-AC8119903C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548" y="2410102"/>
            <a:ext cx="1231392" cy="2170176"/>
          </a:xfrm>
          <a:prstGeom prst="rect">
            <a:avLst/>
          </a:prstGeom>
        </p:spPr>
      </p:pic>
      <p:pic>
        <p:nvPicPr>
          <p:cNvPr id="142" name="Grafik 141">
            <a:extLst>
              <a:ext uri="{FF2B5EF4-FFF2-40B4-BE49-F238E27FC236}">
                <a16:creationId xmlns:a16="http://schemas.microsoft.com/office/drawing/2014/main" id="{EEAACD22-523D-4CA7-A398-A3D763739B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423" y="2532965"/>
            <a:ext cx="2255520" cy="196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55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EBFCBDEA-3374-48B8-9278-90C022882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344" y="758190"/>
            <a:ext cx="2877312" cy="3627120"/>
          </a:xfrm>
          <a:prstGeom prst="rect">
            <a:avLst/>
          </a:prstGeom>
        </p:spPr>
      </p:pic>
      <p:pic>
        <p:nvPicPr>
          <p:cNvPr id="4" name="Bild 5">
            <a:extLst>
              <a:ext uri="{FF2B5EF4-FFF2-40B4-BE49-F238E27FC236}">
                <a16:creationId xmlns:a16="http://schemas.microsoft.com/office/drawing/2014/main" id="{D7AA3356-4BCA-4916-9F26-CA0F498BE02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370" y="160518"/>
            <a:ext cx="1258788" cy="730547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Textfeld 39">
            <a:extLst>
              <a:ext uri="{FF2B5EF4-FFF2-40B4-BE49-F238E27FC236}">
                <a16:creationId xmlns:a16="http://schemas.microsoft.com/office/drawing/2014/main" id="{15A42F45-9C21-4F4C-9D5F-9B90F732FCEF}"/>
              </a:ext>
            </a:extLst>
          </p:cNvPr>
          <p:cNvSpPr txBox="1"/>
          <p:nvPr/>
        </p:nvSpPr>
        <p:spPr>
          <a:xfrm>
            <a:off x="2343232" y="1593765"/>
            <a:ext cx="9939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b="1" dirty="0"/>
              <a:t>128 </a:t>
            </a:r>
            <a:r>
              <a:rPr lang="de-CH" sz="1200" dirty="0">
                <a:latin typeface="+mj-lt"/>
              </a:rPr>
              <a:t>Gebend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498C44A8-2425-4119-8027-CF22E57164EA}"/>
              </a:ext>
            </a:extLst>
          </p:cNvPr>
          <p:cNvSpPr txBox="1"/>
          <p:nvPr/>
        </p:nvSpPr>
        <p:spPr>
          <a:xfrm>
            <a:off x="5170031" y="2357056"/>
            <a:ext cx="10683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b="1" dirty="0"/>
              <a:t>93</a:t>
            </a:r>
            <a:r>
              <a:rPr lang="de-CH" sz="1200" dirty="0"/>
              <a:t> </a:t>
            </a:r>
            <a:r>
              <a:rPr lang="de-CH" sz="1200" dirty="0">
                <a:latin typeface="+mj-lt"/>
              </a:rPr>
              <a:t>Nehmend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CF1CE2FF-A71F-4DAB-A160-F10F85497196}"/>
              </a:ext>
            </a:extLst>
          </p:cNvPr>
          <p:cNvSpPr txBox="1"/>
          <p:nvPr/>
        </p:nvSpPr>
        <p:spPr>
          <a:xfrm>
            <a:off x="4477500" y="387291"/>
            <a:ext cx="8277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b="1" dirty="0"/>
              <a:t>19 </a:t>
            </a:r>
            <a:r>
              <a:rPr lang="de-CH" sz="1200" dirty="0">
                <a:latin typeface="+mj-lt"/>
              </a:rPr>
              <a:t>beides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556183E-5486-44D3-9F6A-51F371ED69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59" y="325434"/>
            <a:ext cx="1676400" cy="154838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979CF67-336D-4840-8F1B-13453F118A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814" y="2644969"/>
            <a:ext cx="2371344" cy="2255520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F283E83E-D6A0-4D9B-B0A3-6B6852412FD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59" y="1889065"/>
            <a:ext cx="3852672" cy="3011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0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58" name="Freihand 957"/>
              <p14:cNvContentPartPr/>
              <p14:nvPr/>
            </p14:nvContentPartPr>
            <p14:xfrm>
              <a:off x="3747648" y="-2569383"/>
              <a:ext cx="160" cy="160"/>
            </p14:xfrm>
          </p:contentPart>
        </mc:Choice>
        <mc:Fallback xmlns="">
          <p:pic>
            <p:nvPicPr>
              <p:cNvPr id="958" name="Freihand 957"/>
              <p:cNvPicPr/>
              <p:nvPr/>
            </p:nvPicPr>
            <p:blipFill>
              <a:blip r:embed="rId796"/>
              <a:stretch>
                <a:fillRect/>
              </a:stretch>
            </p:blipFill>
            <p:spPr>
              <a:xfrm>
                <a:off x="3740608" y="-2583623"/>
                <a:ext cx="14240" cy="2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97">
            <p14:nvContentPartPr>
              <p14:cNvPr id="1054" name="Freihand 1053"/>
              <p14:cNvContentPartPr/>
              <p14:nvPr/>
            </p14:nvContentPartPr>
            <p14:xfrm>
              <a:off x="2398646" y="3833104"/>
              <a:ext cx="123" cy="141"/>
            </p14:xfrm>
          </p:contentPart>
        </mc:Choice>
        <mc:Fallback xmlns="">
          <p:pic>
            <p:nvPicPr>
              <p:cNvPr id="1054" name="Freihand 1053"/>
              <p:cNvPicPr/>
              <p:nvPr/>
            </p:nvPicPr>
            <p:blipFill/>
            <p:spPr/>
          </p:pic>
        </mc:Fallback>
      </mc:AlternateContent>
      <p:pic>
        <p:nvPicPr>
          <p:cNvPr id="1166" name="Bild 5"/>
          <p:cNvPicPr/>
          <p:nvPr/>
        </p:nvPicPr>
        <p:blipFill>
          <a:blip r:embed="rId79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395" y="2265480"/>
            <a:ext cx="1258788" cy="730547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9">
            <a:extLst>
              <a:ext uri="{FF2B5EF4-FFF2-40B4-BE49-F238E27FC236}">
                <a16:creationId xmlns:a16="http://schemas.microsoft.com/office/drawing/2014/main" id="{AEE80DB3-F7B9-4B9C-8E97-8D464CD83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668" y="26084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sp>
        <p:nvSpPr>
          <p:cNvPr id="22" name="Rectangle 10">
            <a:hlinkClick r:id="rId799" tooltip="Bundesamt für Gesundheit BAG"/>
            <a:extLst>
              <a:ext uri="{FF2B5EF4-FFF2-40B4-BE49-F238E27FC236}">
                <a16:creationId xmlns:a16="http://schemas.microsoft.com/office/drawing/2014/main" id="{6603D99C-B042-4F41-A6D5-72862E44E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668" y="71804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sp>
        <p:nvSpPr>
          <p:cNvPr id="23" name="Rectangle 11">
            <a:hlinkClick r:id="rId799" tooltip="Bundesamt für Gesundheit BAG"/>
            <a:extLst>
              <a:ext uri="{FF2B5EF4-FFF2-40B4-BE49-F238E27FC236}">
                <a16:creationId xmlns:a16="http://schemas.microsoft.com/office/drawing/2014/main" id="{B0996272-5D20-4342-A51C-C597A1D7C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668" y="71804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DB3A9E5-1F97-4B5F-A37F-89C544BDF991}"/>
              </a:ext>
            </a:extLst>
          </p:cNvPr>
          <p:cNvPicPr>
            <a:picLocks noChangeAspect="1"/>
          </p:cNvPicPr>
          <p:nvPr/>
        </p:nvPicPr>
        <p:blipFill>
          <a:blip r:embed="rId8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671" y="2724067"/>
            <a:ext cx="1950720" cy="209092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8F7455F-7BB4-4A68-9722-D59E0D34A623}"/>
              </a:ext>
            </a:extLst>
          </p:cNvPr>
          <p:cNvPicPr>
            <a:picLocks noChangeAspect="1"/>
          </p:cNvPicPr>
          <p:nvPr/>
        </p:nvPicPr>
        <p:blipFill>
          <a:blip r:embed="rId8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527" y="442617"/>
            <a:ext cx="2286000" cy="1292352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895327B7-3309-454E-878B-2E5DAAA753ED}"/>
              </a:ext>
            </a:extLst>
          </p:cNvPr>
          <p:cNvPicPr>
            <a:picLocks noChangeAspect="1"/>
          </p:cNvPicPr>
          <p:nvPr/>
        </p:nvPicPr>
        <p:blipFill>
          <a:blip r:embed="rId80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57" y="168922"/>
            <a:ext cx="1316736" cy="1895856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763000C6-64EA-48D3-9FA2-BACE7CA63D47}"/>
              </a:ext>
            </a:extLst>
          </p:cNvPr>
          <p:cNvPicPr>
            <a:picLocks noChangeAspect="1"/>
          </p:cNvPicPr>
          <p:nvPr/>
        </p:nvPicPr>
        <p:blipFill>
          <a:blip r:embed="rId80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423" y="177736"/>
            <a:ext cx="1621536" cy="16032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FC7320F7-FFA2-4D88-8CB4-0BA02B1B2A82}"/>
              </a:ext>
            </a:extLst>
          </p:cNvPr>
          <p:cNvPicPr>
            <a:picLocks noChangeAspect="1"/>
          </p:cNvPicPr>
          <p:nvPr/>
        </p:nvPicPr>
        <p:blipFill>
          <a:blip r:embed="rId80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13" y="2200850"/>
            <a:ext cx="810768" cy="1639824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8D5571FD-E377-4ABB-84FF-A1A9281BC483}"/>
              </a:ext>
            </a:extLst>
          </p:cNvPr>
          <p:cNvPicPr>
            <a:picLocks noChangeAspect="1"/>
          </p:cNvPicPr>
          <p:nvPr/>
        </p:nvPicPr>
        <p:blipFill>
          <a:blip r:embed="rId80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320" y="2053626"/>
            <a:ext cx="1377696" cy="149352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5337BA7F-0C73-454E-BC54-0820A4C38414}"/>
              </a:ext>
            </a:extLst>
          </p:cNvPr>
          <p:cNvPicPr>
            <a:picLocks noChangeAspect="1"/>
          </p:cNvPicPr>
          <p:nvPr/>
        </p:nvPicPr>
        <p:blipFill>
          <a:blip r:embed="rId80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201" y="1760397"/>
            <a:ext cx="1280160" cy="1865376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558EE83-9F39-430A-9F50-230E2AA358B4}"/>
              </a:ext>
            </a:extLst>
          </p:cNvPr>
          <p:cNvPicPr>
            <a:picLocks noChangeAspect="1"/>
          </p:cNvPicPr>
          <p:nvPr/>
        </p:nvPicPr>
        <p:blipFill>
          <a:blip r:embed="rId80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68" y="3928969"/>
            <a:ext cx="1591056" cy="1146048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0FC56961-9977-4858-965C-69958DBA9F82}"/>
              </a:ext>
            </a:extLst>
          </p:cNvPr>
          <p:cNvPicPr>
            <a:picLocks noChangeAspect="1"/>
          </p:cNvPicPr>
          <p:nvPr/>
        </p:nvPicPr>
        <p:blipFill>
          <a:blip r:embed="rId80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202" y="3662567"/>
            <a:ext cx="1188720" cy="1353312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FF17C21B-D030-40F7-963E-CA3FCE5C0CEE}"/>
              </a:ext>
            </a:extLst>
          </p:cNvPr>
          <p:cNvPicPr>
            <a:picLocks noChangeAspect="1"/>
          </p:cNvPicPr>
          <p:nvPr/>
        </p:nvPicPr>
        <p:blipFill>
          <a:blip r:embed="rId80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109" y="3384064"/>
            <a:ext cx="1243584" cy="1652016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B398D148-E0CC-4FEE-A96D-582F5BE1F88E}"/>
              </a:ext>
            </a:extLst>
          </p:cNvPr>
          <p:cNvPicPr>
            <a:picLocks noChangeAspect="1"/>
          </p:cNvPicPr>
          <p:nvPr/>
        </p:nvPicPr>
        <p:blipFill>
          <a:blip r:embed="rId8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109498"/>
            <a:ext cx="2590800" cy="6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30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3" name="Grafik 502">
            <a:extLst>
              <a:ext uri="{FF2B5EF4-FFF2-40B4-BE49-F238E27FC236}">
                <a16:creationId xmlns:a16="http://schemas.microsoft.com/office/drawing/2014/main" id="{F1134DE5-8BE4-444E-A010-E5AFF183E9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057" y="126106"/>
            <a:ext cx="3938016" cy="4840224"/>
          </a:xfrm>
          <a:prstGeom prst="rect">
            <a:avLst/>
          </a:prstGeom>
        </p:spPr>
      </p:pic>
      <p:pic>
        <p:nvPicPr>
          <p:cNvPr id="513" name="Grafik 512">
            <a:extLst>
              <a:ext uri="{FF2B5EF4-FFF2-40B4-BE49-F238E27FC236}">
                <a16:creationId xmlns:a16="http://schemas.microsoft.com/office/drawing/2014/main" id="{2BC6D998-62B4-4F52-BE89-95BE8AD3833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360" y="1160697"/>
            <a:ext cx="2334768" cy="3998976"/>
          </a:xfrm>
          <a:prstGeom prst="rect">
            <a:avLst/>
          </a:prstGeom>
        </p:spPr>
      </p:pic>
      <p:pic>
        <p:nvPicPr>
          <p:cNvPr id="298" name="Grafik 297">
            <a:extLst>
              <a:ext uri="{FF2B5EF4-FFF2-40B4-BE49-F238E27FC236}">
                <a16:creationId xmlns:a16="http://schemas.microsoft.com/office/drawing/2014/main" id="{1A97B852-026B-4BAE-8E14-D6613CAD8E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818" y="2958851"/>
            <a:ext cx="862646" cy="247292"/>
          </a:xfrm>
          <a:prstGeom prst="rect">
            <a:avLst/>
          </a:prstGeom>
        </p:spPr>
      </p:pic>
      <p:pic>
        <p:nvPicPr>
          <p:cNvPr id="299" name="Grafik 298">
            <a:extLst>
              <a:ext uri="{FF2B5EF4-FFF2-40B4-BE49-F238E27FC236}">
                <a16:creationId xmlns:a16="http://schemas.microsoft.com/office/drawing/2014/main" id="{271CAE6B-BE63-4A3F-90AC-34D00F62AC51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526" y="423220"/>
            <a:ext cx="391697" cy="334575"/>
          </a:xfrm>
          <a:prstGeom prst="rect">
            <a:avLst/>
          </a:prstGeom>
        </p:spPr>
      </p:pic>
      <p:pic>
        <p:nvPicPr>
          <p:cNvPr id="300" name="Grafik 299">
            <a:extLst>
              <a:ext uri="{FF2B5EF4-FFF2-40B4-BE49-F238E27FC236}">
                <a16:creationId xmlns:a16="http://schemas.microsoft.com/office/drawing/2014/main" id="{13A393F6-7E37-4FB1-82C6-3230CABA325E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383" y="1740658"/>
            <a:ext cx="892613" cy="317917"/>
          </a:xfrm>
          <a:prstGeom prst="rect">
            <a:avLst/>
          </a:prstGeom>
        </p:spPr>
      </p:pic>
      <p:pic>
        <p:nvPicPr>
          <p:cNvPr id="301" name="Grafik 300">
            <a:extLst>
              <a:ext uri="{FF2B5EF4-FFF2-40B4-BE49-F238E27FC236}">
                <a16:creationId xmlns:a16="http://schemas.microsoft.com/office/drawing/2014/main" id="{6EC8456A-831C-4600-934E-845F01A5535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673" y="1900211"/>
            <a:ext cx="505752" cy="239390"/>
          </a:xfrm>
          <a:prstGeom prst="rect">
            <a:avLst/>
          </a:prstGeom>
        </p:spPr>
      </p:pic>
      <p:pic>
        <p:nvPicPr>
          <p:cNvPr id="302" name="Grafik 301">
            <a:extLst>
              <a:ext uri="{FF2B5EF4-FFF2-40B4-BE49-F238E27FC236}">
                <a16:creationId xmlns:a16="http://schemas.microsoft.com/office/drawing/2014/main" id="{33E3340B-3289-4634-A716-F99BA94FD9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619" y="3274369"/>
            <a:ext cx="892613" cy="317917"/>
          </a:xfrm>
          <a:prstGeom prst="rect">
            <a:avLst/>
          </a:prstGeom>
          <a:ln>
            <a:noFill/>
          </a:ln>
        </p:spPr>
      </p:pic>
      <p:pic>
        <p:nvPicPr>
          <p:cNvPr id="304" name="Bild 5">
            <a:extLst>
              <a:ext uri="{FF2B5EF4-FFF2-40B4-BE49-F238E27FC236}">
                <a16:creationId xmlns:a16="http://schemas.microsoft.com/office/drawing/2014/main" id="{FED8FD2B-21BE-475A-95D8-A779EA7B30F9}"/>
              </a:ext>
            </a:extLst>
          </p:cNvPr>
          <p:cNvPicPr/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05" y="368413"/>
            <a:ext cx="1438217" cy="753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Grafik 304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4208A5C6-9273-42AB-85A1-EF4FC8EC4543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684" y="1877851"/>
            <a:ext cx="686715" cy="306733"/>
          </a:xfrm>
          <a:prstGeom prst="rect">
            <a:avLst/>
          </a:prstGeom>
        </p:spPr>
      </p:pic>
      <p:pic>
        <p:nvPicPr>
          <p:cNvPr id="306" name="Grafik 305">
            <a:extLst>
              <a:ext uri="{FF2B5EF4-FFF2-40B4-BE49-F238E27FC236}">
                <a16:creationId xmlns:a16="http://schemas.microsoft.com/office/drawing/2014/main" id="{A3BD23E3-4D97-47DE-BF27-E9D24C35884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549" y="757795"/>
            <a:ext cx="892613" cy="317917"/>
          </a:xfrm>
          <a:prstGeom prst="rect">
            <a:avLst/>
          </a:prstGeom>
        </p:spPr>
      </p:pic>
      <p:pic>
        <p:nvPicPr>
          <p:cNvPr id="501" name="Grafik 500">
            <a:extLst>
              <a:ext uri="{FF2B5EF4-FFF2-40B4-BE49-F238E27FC236}">
                <a16:creationId xmlns:a16="http://schemas.microsoft.com/office/drawing/2014/main" id="{9811E53E-A54E-49DC-B684-5FCFBF391E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002" y="1621235"/>
            <a:ext cx="892613" cy="317917"/>
          </a:xfrm>
          <a:prstGeom prst="rect">
            <a:avLst/>
          </a:prstGeom>
        </p:spPr>
      </p:pic>
      <p:pic>
        <p:nvPicPr>
          <p:cNvPr id="307" name="Grafik 306">
            <a:extLst>
              <a:ext uri="{FF2B5EF4-FFF2-40B4-BE49-F238E27FC236}">
                <a16:creationId xmlns:a16="http://schemas.microsoft.com/office/drawing/2014/main" id="{12661502-6470-45CD-A636-F13D8FC943C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737" y="2613991"/>
            <a:ext cx="2298192" cy="2231136"/>
          </a:xfrm>
          <a:prstGeom prst="rect">
            <a:avLst/>
          </a:prstGeom>
        </p:spPr>
      </p:pic>
      <p:pic>
        <p:nvPicPr>
          <p:cNvPr id="505" name="Grafik 504">
            <a:extLst>
              <a:ext uri="{FF2B5EF4-FFF2-40B4-BE49-F238E27FC236}">
                <a16:creationId xmlns:a16="http://schemas.microsoft.com/office/drawing/2014/main" id="{BD5C3E8F-BE69-4F41-8AAF-B3FDCC4154D2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415" y="2233293"/>
            <a:ext cx="377952" cy="944880"/>
          </a:xfrm>
          <a:prstGeom prst="rect">
            <a:avLst/>
          </a:prstGeom>
        </p:spPr>
      </p:pic>
      <p:pic>
        <p:nvPicPr>
          <p:cNvPr id="507" name="Grafik 506">
            <a:extLst>
              <a:ext uri="{FF2B5EF4-FFF2-40B4-BE49-F238E27FC236}">
                <a16:creationId xmlns:a16="http://schemas.microsoft.com/office/drawing/2014/main" id="{4C8D8783-DDA6-4E78-9F7B-11F3C8B4A5B5}"/>
              </a:ext>
            </a:extLst>
          </p:cNvPr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785" y="618916"/>
            <a:ext cx="365760" cy="786384"/>
          </a:xfrm>
          <a:prstGeom prst="rect">
            <a:avLst/>
          </a:prstGeom>
        </p:spPr>
      </p:pic>
      <p:pic>
        <p:nvPicPr>
          <p:cNvPr id="509" name="Grafik 508">
            <a:extLst>
              <a:ext uri="{FF2B5EF4-FFF2-40B4-BE49-F238E27FC236}">
                <a16:creationId xmlns:a16="http://schemas.microsoft.com/office/drawing/2014/main" id="{776BA899-5748-42C8-8EE2-9A69EF35EFD7}"/>
              </a:ext>
            </a:extLst>
          </p:cNvPr>
          <p:cNvPicPr>
            <a:picLocks noChangeAspect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152" y="3282017"/>
            <a:ext cx="329184" cy="676656"/>
          </a:xfrm>
          <a:prstGeom prst="rect">
            <a:avLst/>
          </a:prstGeom>
        </p:spPr>
      </p:pic>
      <p:pic>
        <p:nvPicPr>
          <p:cNvPr id="511" name="Grafik 510">
            <a:extLst>
              <a:ext uri="{FF2B5EF4-FFF2-40B4-BE49-F238E27FC236}">
                <a16:creationId xmlns:a16="http://schemas.microsoft.com/office/drawing/2014/main" id="{133EC7ED-F40B-43FD-9D78-3EECC038B459}"/>
              </a:ext>
            </a:extLst>
          </p:cNvPr>
          <p:cNvPicPr>
            <a:picLocks noChangeAspect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960" y="1690966"/>
            <a:ext cx="359664" cy="88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69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5">
            <a:extLst>
              <a:ext uri="{FF2B5EF4-FFF2-40B4-BE49-F238E27FC236}">
                <a16:creationId xmlns:a16="http://schemas.microsoft.com/office/drawing/2014/main" id="{76089052-5342-4B96-B5EE-9DFB1A8044BF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190" y="372351"/>
            <a:ext cx="1258788" cy="7305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15550C8-1029-48D4-BC3F-D62D370F01D4}"/>
              </a:ext>
            </a:extLst>
          </p:cNvPr>
          <p:cNvSpPr txBox="1"/>
          <p:nvPr/>
        </p:nvSpPr>
        <p:spPr>
          <a:xfrm>
            <a:off x="926794" y="895149"/>
            <a:ext cx="62768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CH" sz="2100" dirty="0">
              <a:latin typeface="+mj-lt"/>
            </a:endParaRPr>
          </a:p>
          <a:p>
            <a:r>
              <a:rPr lang="de-CH" sz="2100" b="1" dirty="0">
                <a:latin typeface="+mj-lt"/>
              </a:rPr>
              <a:t>Was funktioniert gut?</a:t>
            </a:r>
          </a:p>
          <a:p>
            <a:endParaRPr lang="de-CH" sz="2100" dirty="0">
              <a:latin typeface="+mj-lt"/>
            </a:endParaRPr>
          </a:p>
          <a:p>
            <a:r>
              <a:rPr lang="de-CH" sz="2100" dirty="0">
                <a:latin typeface="+mj-lt"/>
              </a:rPr>
              <a:t>Unsere Nachbarschaftshilfe trägt wesentlich dazu bei, </a:t>
            </a:r>
            <a:br>
              <a:rPr lang="de-CH" sz="2100" dirty="0">
                <a:latin typeface="+mj-lt"/>
              </a:rPr>
            </a:br>
            <a:endParaRPr lang="de-CH" sz="21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2100" dirty="0">
                <a:latin typeface="+mj-lt"/>
              </a:rPr>
              <a:t>dass Geben </a:t>
            </a:r>
            <a:r>
              <a:rPr lang="de-CH" sz="2100" b="1" u="sng" dirty="0">
                <a:latin typeface="+mj-lt"/>
              </a:rPr>
              <a:t>und</a:t>
            </a:r>
            <a:r>
              <a:rPr lang="de-CH" sz="2100" dirty="0">
                <a:latin typeface="+mj-lt"/>
              </a:rPr>
              <a:t> Nehmen von Mensch zu Mensch eine wachsende Bedeutung erhält. </a:t>
            </a:r>
            <a:br>
              <a:rPr lang="de-CH" sz="2100" dirty="0">
                <a:latin typeface="+mj-lt"/>
              </a:rPr>
            </a:br>
            <a:r>
              <a:rPr lang="de-CH" sz="1400" dirty="0">
                <a:latin typeface="+mj-lt"/>
              </a:rPr>
              <a:t>(Reziprozität und gelebte Solidarität).</a:t>
            </a:r>
            <a:br>
              <a:rPr lang="de-CH" sz="1400" dirty="0">
                <a:latin typeface="+mj-lt"/>
              </a:rPr>
            </a:br>
            <a:endParaRPr lang="de-CH" sz="1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2100" dirty="0">
                <a:latin typeface="+mj-lt"/>
              </a:rPr>
              <a:t>Bei </a:t>
            </a:r>
            <a:r>
              <a:rPr lang="de-CH" sz="2100" dirty="0" err="1">
                <a:latin typeface="+mj-lt"/>
              </a:rPr>
              <a:t>Zeitgut</a:t>
            </a:r>
            <a:r>
              <a:rPr lang="de-CH" sz="2100" dirty="0">
                <a:latin typeface="+mj-lt"/>
              </a:rPr>
              <a:t> können sich die Mitglieder «partizipativ und potenzialorientiert» einbringen. </a:t>
            </a:r>
            <a:br>
              <a:rPr lang="de-CH" sz="2100" dirty="0">
                <a:latin typeface="+mj-lt"/>
              </a:rPr>
            </a:br>
            <a:r>
              <a:rPr lang="de-CH" sz="2100" dirty="0">
                <a:latin typeface="+mj-lt"/>
              </a:rPr>
              <a:t>Sie können mitreden. </a:t>
            </a:r>
            <a:br>
              <a:rPr lang="de-CH" sz="2100" dirty="0">
                <a:latin typeface="+mj-lt"/>
              </a:rPr>
            </a:br>
            <a:r>
              <a:rPr lang="de-CH" sz="1400" dirty="0">
                <a:latin typeface="+mj-lt"/>
              </a:rPr>
              <a:t>(Studie «Die neuen Freiwilligen» 2018,  Migros </a:t>
            </a:r>
            <a:r>
              <a:rPr lang="de-CH" sz="1400" dirty="0" err="1">
                <a:latin typeface="+mj-lt"/>
              </a:rPr>
              <a:t>KulturProzent</a:t>
            </a:r>
            <a:r>
              <a:rPr lang="de-CH" sz="1400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817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5">
            <a:extLst>
              <a:ext uri="{FF2B5EF4-FFF2-40B4-BE49-F238E27FC236}">
                <a16:creationId xmlns:a16="http://schemas.microsoft.com/office/drawing/2014/main" id="{76089052-5342-4B96-B5EE-9DFB1A8044BF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190" y="372351"/>
            <a:ext cx="1258788" cy="7305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15550C8-1029-48D4-BC3F-D62D370F01D4}"/>
              </a:ext>
            </a:extLst>
          </p:cNvPr>
          <p:cNvSpPr txBox="1"/>
          <p:nvPr/>
        </p:nvSpPr>
        <p:spPr>
          <a:xfrm>
            <a:off x="926794" y="895149"/>
            <a:ext cx="62768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 err="1">
                <a:latin typeface="+mj-lt"/>
              </a:rPr>
              <a:t>Zeitgut</a:t>
            </a:r>
            <a:r>
              <a:rPr lang="de-CH" sz="2100" dirty="0">
                <a:latin typeface="+mj-lt"/>
              </a:rPr>
              <a:t> trägt auch dazu bei,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2100" dirty="0">
                <a:latin typeface="+mj-lt"/>
              </a:rPr>
              <a:t>dass es einfacher ist, um Unterstützung anzufragen, konkret Hilfe anzunehmen, weil die Zeitgutschriften ausgleichend wirken - Zeitgutschriften als Schlüssel zur sozialen Teilhabe; </a:t>
            </a:r>
            <a:br>
              <a:rPr lang="de-CH" sz="2100" dirty="0">
                <a:latin typeface="+mj-lt"/>
              </a:rPr>
            </a:br>
            <a:endParaRPr lang="de-CH" sz="21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2100" dirty="0">
                <a:latin typeface="+mj-lt"/>
              </a:rPr>
              <a:t>dass auch Mitglieder, die (noch) kein Zeitpolster haben genügend Stunden geschenkt bekommen. </a:t>
            </a:r>
            <a:br>
              <a:rPr lang="de-CH" sz="2100" dirty="0">
                <a:latin typeface="+mj-lt"/>
              </a:rPr>
            </a:br>
            <a:endParaRPr lang="de-CH" sz="21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2100" dirty="0" err="1">
                <a:latin typeface="+mj-lt"/>
              </a:rPr>
              <a:t>Zeitgut</a:t>
            </a:r>
            <a:r>
              <a:rPr lang="de-CH" sz="2100" dirty="0">
                <a:latin typeface="+mj-lt"/>
              </a:rPr>
              <a:t> – eine soziale Innovation, die nicht nur konkret Teilhabe ermöglicht sondern gleichzeitig auch ökonomischen Mehrwert generiert. </a:t>
            </a:r>
          </a:p>
        </p:txBody>
      </p:sp>
    </p:spTree>
    <p:extLst>
      <p:ext uri="{BB962C8B-B14F-4D97-AF65-F5344CB8AC3E}">
        <p14:creationId xmlns:p14="http://schemas.microsoft.com/office/powerpoint/2010/main" val="88185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5">
            <a:extLst>
              <a:ext uri="{FF2B5EF4-FFF2-40B4-BE49-F238E27FC236}">
                <a16:creationId xmlns:a16="http://schemas.microsoft.com/office/drawing/2014/main" id="{76089052-5342-4B96-B5EE-9DFB1A8044BF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190" y="372351"/>
            <a:ext cx="1258788" cy="7305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15550C8-1029-48D4-BC3F-D62D370F01D4}"/>
              </a:ext>
            </a:extLst>
          </p:cNvPr>
          <p:cNvSpPr txBox="1"/>
          <p:nvPr/>
        </p:nvSpPr>
        <p:spPr>
          <a:xfrm>
            <a:off x="926794" y="895149"/>
            <a:ext cx="627683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b="1" dirty="0">
                <a:latin typeface="+mj-lt"/>
              </a:rPr>
              <a:t>Was müsste verbessert werden?</a:t>
            </a:r>
            <a:endParaRPr lang="de-CH" sz="21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2100" dirty="0">
                <a:latin typeface="+mj-lt"/>
              </a:rPr>
              <a:t>Das Zusammenwirken der verschiedenen Organisationen ist noch zu wenig institutionalisiert. Mehr Kooperation, weniger «</a:t>
            </a:r>
            <a:r>
              <a:rPr lang="de-CH" sz="2100" dirty="0" err="1">
                <a:latin typeface="+mj-lt"/>
              </a:rPr>
              <a:t>Gärtlidenken</a:t>
            </a:r>
            <a:r>
              <a:rPr lang="de-CH" sz="2100" dirty="0">
                <a:latin typeface="+mj-lt"/>
              </a:rPr>
              <a:t>».  </a:t>
            </a:r>
            <a:br>
              <a:rPr lang="de-CH" sz="2100" dirty="0">
                <a:latin typeface="+mj-lt"/>
              </a:rPr>
            </a:br>
            <a:endParaRPr lang="de-CH" sz="21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2100" dirty="0">
                <a:latin typeface="+mj-lt"/>
              </a:rPr>
              <a:t>Bewusstsein stärken, dass gute Betreuung immer auch Beziehungsarbeit ist. Sie braucht Zeit.</a:t>
            </a:r>
            <a:br>
              <a:rPr lang="de-CH" sz="2100" dirty="0">
                <a:latin typeface="+mj-lt"/>
              </a:rPr>
            </a:br>
            <a:endParaRPr lang="de-CH" sz="21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>
                <a:latin typeface="+mj-lt"/>
              </a:rPr>
              <a:t>«</a:t>
            </a:r>
            <a:r>
              <a:rPr lang="de-CH" sz="2100" dirty="0">
                <a:latin typeface="+mj-lt"/>
              </a:rPr>
              <a:t>Die professionelle Betreuungsarbeit braucht eine Aufwertung, die informelle mehr Anerkennung.»</a:t>
            </a:r>
            <a:br>
              <a:rPr lang="de-CH" sz="2100" dirty="0">
                <a:latin typeface="+mj-lt"/>
              </a:rPr>
            </a:br>
            <a:r>
              <a:rPr lang="de-CH" sz="1400" dirty="0">
                <a:latin typeface="+mj-lt"/>
              </a:rPr>
              <a:t>(Bericht Paul Schiller Stiftung, 2018, Forderung 5)</a:t>
            </a:r>
          </a:p>
        </p:txBody>
      </p:sp>
    </p:spTree>
    <p:extLst>
      <p:ext uri="{BB962C8B-B14F-4D97-AF65-F5344CB8AC3E}">
        <p14:creationId xmlns:p14="http://schemas.microsoft.com/office/powerpoint/2010/main" val="154895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3" name="Freihand 52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pic>
            <p:nvPicPr>
              <p:cNvPr id="53" name="Freihand 52"/>
              <p:cNvPicPr/>
              <p:nvPr/>
            </p:nvPicPr>
            <p:blipFill/>
            <p:spPr/>
          </p:pic>
        </mc:Fallback>
      </mc:AlternateContent>
      <p:pic>
        <p:nvPicPr>
          <p:cNvPr id="3" name="Grafik 2">
            <a:extLst>
              <a:ext uri="{FF2B5EF4-FFF2-40B4-BE49-F238E27FC236}">
                <a16:creationId xmlns:a16="http://schemas.microsoft.com/office/drawing/2014/main" id="{F0106912-B14C-435D-843D-1DCA666FAF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31" y="1291792"/>
            <a:ext cx="2468880" cy="287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4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19753E-6 L 0.25729 -0.13426 C 0.31146 -0.16419 0.39201 -0.17993 0.47604 -0.17993 C 0.57222 -0.17993 0.64879 -0.16419 0.70295 -0.13426 L 0.96042 -4.19753E-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21" y="-90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229</Words>
  <Application>Microsoft Office PowerPoint</Application>
  <PresentationFormat>Bildschirmpräsentation (16:9)</PresentationFormat>
  <Paragraphs>45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nicole triponez</dc:creator>
  <cp:lastModifiedBy>Hendry Paolo</cp:lastModifiedBy>
  <cp:revision>284</cp:revision>
  <dcterms:created xsi:type="dcterms:W3CDTF">2016-12-01T15:43:29Z</dcterms:created>
  <dcterms:modified xsi:type="dcterms:W3CDTF">2019-12-03T10:32:19Z</dcterms:modified>
</cp:coreProperties>
</file>