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9BD96-2FEA-424D-82CC-347E31FAED9C}" type="doc">
      <dgm:prSet loTypeId="urn:microsoft.com/office/officeart/2005/8/layout/pyramid3" loCatId="pyramid" qsTypeId="urn:microsoft.com/office/officeart/2005/8/quickstyle/simple3" qsCatId="simple" csTypeId="urn:microsoft.com/office/officeart/2005/8/colors/accent1_4" csCatId="accent1" phldr="1"/>
      <dgm:spPr/>
    </dgm:pt>
    <dgm:pt modelId="{84D16ACE-A4B8-4C7C-A421-A76E3F854472}">
      <dgm:prSet phldrT="[Text]" custT="1"/>
      <dgm:spPr/>
      <dgm:t>
        <a:bodyPr/>
        <a:lstStyle/>
        <a:p>
          <a:r>
            <a:rPr lang="de-DE" sz="1600" dirty="0" smtClean="0"/>
            <a:t>Mobilität, Aktivität, eigenes Engagement </a:t>
          </a:r>
          <a:br>
            <a:rPr lang="de-DE" sz="1600" dirty="0" smtClean="0"/>
          </a:br>
          <a:r>
            <a:rPr lang="de-DE" sz="1600" dirty="0" smtClean="0"/>
            <a:t>Bildung und kultureller Hintergrund bestimmen den Lebensraum</a:t>
          </a:r>
          <a:endParaRPr lang="de-CH" sz="1600" dirty="0"/>
        </a:p>
      </dgm:t>
    </dgm:pt>
    <dgm:pt modelId="{DD3F71EF-0EF9-447E-A0AF-3BDD4EE93541}" type="parTrans" cxnId="{E2C2D99E-450F-4C53-A4D2-ED3947AC2E8D}">
      <dgm:prSet/>
      <dgm:spPr/>
      <dgm:t>
        <a:bodyPr/>
        <a:lstStyle/>
        <a:p>
          <a:endParaRPr lang="de-CH"/>
        </a:p>
      </dgm:t>
    </dgm:pt>
    <dgm:pt modelId="{926C232F-0739-4FD6-9D00-E61A626760D5}" type="sibTrans" cxnId="{E2C2D99E-450F-4C53-A4D2-ED3947AC2E8D}">
      <dgm:prSet/>
      <dgm:spPr/>
      <dgm:t>
        <a:bodyPr/>
        <a:lstStyle/>
        <a:p>
          <a:endParaRPr lang="de-CH"/>
        </a:p>
      </dgm:t>
    </dgm:pt>
    <dgm:pt modelId="{4F9F2BC1-40A8-4514-840F-56ABAF5F909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600" dirty="0" smtClean="0"/>
            <a:t>Rückzug;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600" dirty="0" smtClean="0"/>
            <a:t>aus eigener Initiative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600" dirty="0" smtClean="0"/>
            <a:t>unfreiwillig</a:t>
          </a:r>
          <a:endParaRPr lang="de-CH" sz="1600" dirty="0"/>
        </a:p>
      </dgm:t>
    </dgm:pt>
    <dgm:pt modelId="{CB273514-2698-4C88-A90B-5C9C3E3A9CC0}" type="parTrans" cxnId="{18B1C7A5-353E-4CFD-91E9-7EB8F0ED2F4A}">
      <dgm:prSet/>
      <dgm:spPr/>
      <dgm:t>
        <a:bodyPr/>
        <a:lstStyle/>
        <a:p>
          <a:endParaRPr lang="de-CH"/>
        </a:p>
      </dgm:t>
    </dgm:pt>
    <dgm:pt modelId="{8969AF76-ED3A-4A7E-AA92-2A5ECE15CA50}" type="sibTrans" cxnId="{18B1C7A5-353E-4CFD-91E9-7EB8F0ED2F4A}">
      <dgm:prSet/>
      <dgm:spPr/>
      <dgm:t>
        <a:bodyPr/>
        <a:lstStyle/>
        <a:p>
          <a:endParaRPr lang="de-CH"/>
        </a:p>
      </dgm:t>
    </dgm:pt>
    <dgm:pt modelId="{621BC48F-8A92-4C72-BDCC-E2E26A4CEBC2}">
      <dgm:prSet phldrT="[Text]" custT="1"/>
      <dgm:spPr/>
      <dgm:t>
        <a:bodyPr/>
        <a:lstStyle/>
        <a:p>
          <a:r>
            <a:rPr lang="de-DE" sz="1600" dirty="0" smtClean="0"/>
            <a:t>Sicherheit,</a:t>
          </a:r>
        </a:p>
        <a:p>
          <a:r>
            <a:rPr lang="de-DE" sz="1600" dirty="0" smtClean="0"/>
            <a:t> Vereinsamung</a:t>
          </a:r>
          <a:endParaRPr lang="de-CH" sz="1600" dirty="0"/>
        </a:p>
      </dgm:t>
    </dgm:pt>
    <dgm:pt modelId="{5478BBFA-7577-466D-8397-D1E28C53A44B}" type="parTrans" cxnId="{663F3B49-AE4F-436B-9C7D-6D898BFAEC8C}">
      <dgm:prSet/>
      <dgm:spPr/>
      <dgm:t>
        <a:bodyPr/>
        <a:lstStyle/>
        <a:p>
          <a:endParaRPr lang="de-CH"/>
        </a:p>
      </dgm:t>
    </dgm:pt>
    <dgm:pt modelId="{3D0D31CF-BB3B-41A9-91A0-D78E3944B781}" type="sibTrans" cxnId="{663F3B49-AE4F-436B-9C7D-6D898BFAEC8C}">
      <dgm:prSet/>
      <dgm:spPr/>
      <dgm:t>
        <a:bodyPr/>
        <a:lstStyle/>
        <a:p>
          <a:endParaRPr lang="de-CH"/>
        </a:p>
      </dgm:t>
    </dgm:pt>
    <dgm:pt modelId="{5D409E1E-3206-4422-A491-0010C50EA4E5}">
      <dgm:prSet phldrT="[Text]" custT="1"/>
      <dgm:spPr/>
      <dgm:t>
        <a:bodyPr/>
        <a:lstStyle/>
        <a:p>
          <a:r>
            <a:rPr lang="de-DE" sz="1600" dirty="0" smtClean="0"/>
            <a:t>Gesundheitszustand, körperliche, geistige Flexibilität</a:t>
          </a:r>
          <a:endParaRPr lang="de-CH" sz="1600" dirty="0"/>
        </a:p>
      </dgm:t>
    </dgm:pt>
    <dgm:pt modelId="{649D1F94-F131-4E25-AC73-2B9805130195}" type="parTrans" cxnId="{6FE9E89A-2CB3-4548-87B2-B0FA904E0F02}">
      <dgm:prSet/>
      <dgm:spPr/>
      <dgm:t>
        <a:bodyPr/>
        <a:lstStyle/>
        <a:p>
          <a:endParaRPr lang="de-CH"/>
        </a:p>
      </dgm:t>
    </dgm:pt>
    <dgm:pt modelId="{CF2A57FE-B652-4664-A694-4D4344019CCD}" type="sibTrans" cxnId="{6FE9E89A-2CB3-4548-87B2-B0FA904E0F02}">
      <dgm:prSet/>
      <dgm:spPr/>
      <dgm:t>
        <a:bodyPr/>
        <a:lstStyle/>
        <a:p>
          <a:endParaRPr lang="de-CH"/>
        </a:p>
      </dgm:t>
    </dgm:pt>
    <dgm:pt modelId="{104D3885-6CE2-4227-94F7-B8E2739230F6}" type="pres">
      <dgm:prSet presAssocID="{D109BD96-2FEA-424D-82CC-347E31FAED9C}" presName="Name0" presStyleCnt="0">
        <dgm:presLayoutVars>
          <dgm:dir/>
          <dgm:animLvl val="lvl"/>
          <dgm:resizeHandles val="exact"/>
        </dgm:presLayoutVars>
      </dgm:prSet>
      <dgm:spPr/>
    </dgm:pt>
    <dgm:pt modelId="{A04C7513-5943-4028-809F-B1892B216F4B}" type="pres">
      <dgm:prSet presAssocID="{84D16ACE-A4B8-4C7C-A421-A76E3F854472}" presName="Name8" presStyleCnt="0"/>
      <dgm:spPr/>
    </dgm:pt>
    <dgm:pt modelId="{AC722B28-C6AA-401A-BFF9-3F823D8A3F49}" type="pres">
      <dgm:prSet presAssocID="{84D16ACE-A4B8-4C7C-A421-A76E3F854472}" presName="level" presStyleLbl="node1" presStyleIdx="0" presStyleCnt="4" custScaleY="12330" custLinFactNeighborX="-585" custLinFactNeighborY="-294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6CF6A3F-AF43-40B5-A5D9-91BBFDF8ECF9}" type="pres">
      <dgm:prSet presAssocID="{84D16ACE-A4B8-4C7C-A421-A76E3F8544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FB2A238-57B3-4539-9113-737F0A1D7DEE}" type="pres">
      <dgm:prSet presAssocID="{4F9F2BC1-40A8-4514-840F-56ABAF5F909E}" presName="Name8" presStyleCnt="0"/>
      <dgm:spPr/>
    </dgm:pt>
    <dgm:pt modelId="{1A262CF2-3E0C-4861-A627-5B1DA6341694}" type="pres">
      <dgm:prSet presAssocID="{4F9F2BC1-40A8-4514-840F-56ABAF5F909E}" presName="level" presStyleLbl="node1" presStyleIdx="1" presStyleCnt="4" custScaleX="103076" custScaleY="17029" custLinFactNeighborX="-309" custLinFactNeighborY="-625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0CB16C0-D6E7-40B4-B40D-BAED8D80FE24}" type="pres">
      <dgm:prSet presAssocID="{4F9F2BC1-40A8-4514-840F-56ABAF5F90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1C11F58-6EC9-4767-B2AC-4115999F3A70}" type="pres">
      <dgm:prSet presAssocID="{5D409E1E-3206-4422-A491-0010C50EA4E5}" presName="Name8" presStyleCnt="0"/>
      <dgm:spPr/>
    </dgm:pt>
    <dgm:pt modelId="{15D6DC98-25A4-42E8-8109-6B99D79A590E}" type="pres">
      <dgm:prSet presAssocID="{5D409E1E-3206-4422-A491-0010C50EA4E5}" presName="level" presStyleLbl="node1" presStyleIdx="2" presStyleCnt="4" custScaleX="119698" custScaleY="9973" custLinFactNeighborX="-1165" custLinFactNeighborY="-13701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B0A9532-F53B-40F1-AAF5-F0AE284B6FC7}" type="pres">
      <dgm:prSet presAssocID="{5D409E1E-3206-4422-A491-0010C50EA4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C90B559-ECC1-4A22-9640-65CF83298582}" type="pres">
      <dgm:prSet presAssocID="{621BC48F-8A92-4C72-BDCC-E2E26A4CEBC2}" presName="Name8" presStyleCnt="0"/>
      <dgm:spPr/>
    </dgm:pt>
    <dgm:pt modelId="{13C274CB-0BA0-4188-9B8F-AEE0BCD278B2}" type="pres">
      <dgm:prSet presAssocID="{621BC48F-8A92-4C72-BDCC-E2E26A4CEBC2}" presName="level" presStyleLbl="node1" presStyleIdx="3" presStyleCnt="4" custScaleX="139403" custScaleY="24347" custLinFactNeighborX="-758" custLinFactNeighborY="-16521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951684D-F28E-4660-BFAC-4A68A43767F0}" type="pres">
      <dgm:prSet presAssocID="{621BC48F-8A92-4C72-BDCC-E2E26A4CEB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6523E635-6F6E-46F4-BEBE-A27E56ADCD61}" type="presOf" srcId="{5D409E1E-3206-4422-A491-0010C50EA4E5}" destId="{15D6DC98-25A4-42E8-8109-6B99D79A590E}" srcOrd="0" destOrd="0" presId="urn:microsoft.com/office/officeart/2005/8/layout/pyramid3"/>
    <dgm:cxn modelId="{AB499480-92EB-4718-BB54-968E4A9FEB70}" type="presOf" srcId="{4F9F2BC1-40A8-4514-840F-56ABAF5F909E}" destId="{70CB16C0-D6E7-40B4-B40D-BAED8D80FE24}" srcOrd="1" destOrd="0" presId="urn:microsoft.com/office/officeart/2005/8/layout/pyramid3"/>
    <dgm:cxn modelId="{E81AD1F9-12E4-4666-8EF5-75184010EC42}" type="presOf" srcId="{621BC48F-8A92-4C72-BDCC-E2E26A4CEBC2}" destId="{13C274CB-0BA0-4188-9B8F-AEE0BCD278B2}" srcOrd="0" destOrd="0" presId="urn:microsoft.com/office/officeart/2005/8/layout/pyramid3"/>
    <dgm:cxn modelId="{7D31374D-F8D8-4AE6-A3BE-70E24A7F1666}" type="presOf" srcId="{D109BD96-2FEA-424D-82CC-347E31FAED9C}" destId="{104D3885-6CE2-4227-94F7-B8E2739230F6}" srcOrd="0" destOrd="0" presId="urn:microsoft.com/office/officeart/2005/8/layout/pyramid3"/>
    <dgm:cxn modelId="{9E5C22D5-E323-4801-B38A-9E8D3786EC91}" type="presOf" srcId="{84D16ACE-A4B8-4C7C-A421-A76E3F854472}" destId="{C6CF6A3F-AF43-40B5-A5D9-91BBFDF8ECF9}" srcOrd="1" destOrd="0" presId="urn:microsoft.com/office/officeart/2005/8/layout/pyramid3"/>
    <dgm:cxn modelId="{E2C2D99E-450F-4C53-A4D2-ED3947AC2E8D}" srcId="{D109BD96-2FEA-424D-82CC-347E31FAED9C}" destId="{84D16ACE-A4B8-4C7C-A421-A76E3F854472}" srcOrd="0" destOrd="0" parTransId="{DD3F71EF-0EF9-447E-A0AF-3BDD4EE93541}" sibTransId="{926C232F-0739-4FD6-9D00-E61A626760D5}"/>
    <dgm:cxn modelId="{5649C1A2-F507-4132-B195-CB323336FF7D}" type="presOf" srcId="{4F9F2BC1-40A8-4514-840F-56ABAF5F909E}" destId="{1A262CF2-3E0C-4861-A627-5B1DA6341694}" srcOrd="0" destOrd="0" presId="urn:microsoft.com/office/officeart/2005/8/layout/pyramid3"/>
    <dgm:cxn modelId="{18B1C7A5-353E-4CFD-91E9-7EB8F0ED2F4A}" srcId="{D109BD96-2FEA-424D-82CC-347E31FAED9C}" destId="{4F9F2BC1-40A8-4514-840F-56ABAF5F909E}" srcOrd="1" destOrd="0" parTransId="{CB273514-2698-4C88-A90B-5C9C3E3A9CC0}" sibTransId="{8969AF76-ED3A-4A7E-AA92-2A5ECE15CA50}"/>
    <dgm:cxn modelId="{A4DB0122-FD1C-4E35-BCCB-BD22319F35D8}" type="presOf" srcId="{621BC48F-8A92-4C72-BDCC-E2E26A4CEBC2}" destId="{1951684D-F28E-4660-BFAC-4A68A43767F0}" srcOrd="1" destOrd="0" presId="urn:microsoft.com/office/officeart/2005/8/layout/pyramid3"/>
    <dgm:cxn modelId="{FF6E697C-3FA3-4028-BBDF-A033AD6D7E38}" type="presOf" srcId="{84D16ACE-A4B8-4C7C-A421-A76E3F854472}" destId="{AC722B28-C6AA-401A-BFF9-3F823D8A3F49}" srcOrd="0" destOrd="0" presId="urn:microsoft.com/office/officeart/2005/8/layout/pyramid3"/>
    <dgm:cxn modelId="{6FE9E89A-2CB3-4548-87B2-B0FA904E0F02}" srcId="{D109BD96-2FEA-424D-82CC-347E31FAED9C}" destId="{5D409E1E-3206-4422-A491-0010C50EA4E5}" srcOrd="2" destOrd="0" parTransId="{649D1F94-F131-4E25-AC73-2B9805130195}" sibTransId="{CF2A57FE-B652-4664-A694-4D4344019CCD}"/>
    <dgm:cxn modelId="{663F3B49-AE4F-436B-9C7D-6D898BFAEC8C}" srcId="{D109BD96-2FEA-424D-82CC-347E31FAED9C}" destId="{621BC48F-8A92-4C72-BDCC-E2E26A4CEBC2}" srcOrd="3" destOrd="0" parTransId="{5478BBFA-7577-466D-8397-D1E28C53A44B}" sibTransId="{3D0D31CF-BB3B-41A9-91A0-D78E3944B781}"/>
    <dgm:cxn modelId="{EF73D415-37CE-4E1E-A6A8-D5ECB935E3A6}" type="presOf" srcId="{5D409E1E-3206-4422-A491-0010C50EA4E5}" destId="{FB0A9532-F53B-40F1-AAF5-F0AE284B6FC7}" srcOrd="1" destOrd="0" presId="urn:microsoft.com/office/officeart/2005/8/layout/pyramid3"/>
    <dgm:cxn modelId="{F6E4F9DA-A31B-49E5-B1E4-A0A35184AEA8}" type="presParOf" srcId="{104D3885-6CE2-4227-94F7-B8E2739230F6}" destId="{A04C7513-5943-4028-809F-B1892B216F4B}" srcOrd="0" destOrd="0" presId="urn:microsoft.com/office/officeart/2005/8/layout/pyramid3"/>
    <dgm:cxn modelId="{40403C8C-A64E-4109-8F0F-F8DB32CAEE4F}" type="presParOf" srcId="{A04C7513-5943-4028-809F-B1892B216F4B}" destId="{AC722B28-C6AA-401A-BFF9-3F823D8A3F49}" srcOrd="0" destOrd="0" presId="urn:microsoft.com/office/officeart/2005/8/layout/pyramid3"/>
    <dgm:cxn modelId="{EB9E4FBA-462C-4815-AB72-473F3D0586E4}" type="presParOf" srcId="{A04C7513-5943-4028-809F-B1892B216F4B}" destId="{C6CF6A3F-AF43-40B5-A5D9-91BBFDF8ECF9}" srcOrd="1" destOrd="0" presId="urn:microsoft.com/office/officeart/2005/8/layout/pyramid3"/>
    <dgm:cxn modelId="{C06B5C40-2529-4773-B27C-29107E1EC1A7}" type="presParOf" srcId="{104D3885-6CE2-4227-94F7-B8E2739230F6}" destId="{FFB2A238-57B3-4539-9113-737F0A1D7DEE}" srcOrd="1" destOrd="0" presId="urn:microsoft.com/office/officeart/2005/8/layout/pyramid3"/>
    <dgm:cxn modelId="{8111B771-5EAA-482E-A17F-AAF180EAD643}" type="presParOf" srcId="{FFB2A238-57B3-4539-9113-737F0A1D7DEE}" destId="{1A262CF2-3E0C-4861-A627-5B1DA6341694}" srcOrd="0" destOrd="0" presId="urn:microsoft.com/office/officeart/2005/8/layout/pyramid3"/>
    <dgm:cxn modelId="{F7994857-9D63-447E-8240-FB331E70FE3D}" type="presParOf" srcId="{FFB2A238-57B3-4539-9113-737F0A1D7DEE}" destId="{70CB16C0-D6E7-40B4-B40D-BAED8D80FE24}" srcOrd="1" destOrd="0" presId="urn:microsoft.com/office/officeart/2005/8/layout/pyramid3"/>
    <dgm:cxn modelId="{4E74CE62-1EA7-4C8F-904F-72D9C3F30F4F}" type="presParOf" srcId="{104D3885-6CE2-4227-94F7-B8E2739230F6}" destId="{61C11F58-6EC9-4767-B2AC-4115999F3A70}" srcOrd="2" destOrd="0" presId="urn:microsoft.com/office/officeart/2005/8/layout/pyramid3"/>
    <dgm:cxn modelId="{0D026135-B313-4F3E-899B-F75FEE439149}" type="presParOf" srcId="{61C11F58-6EC9-4767-B2AC-4115999F3A70}" destId="{15D6DC98-25A4-42E8-8109-6B99D79A590E}" srcOrd="0" destOrd="0" presId="urn:microsoft.com/office/officeart/2005/8/layout/pyramid3"/>
    <dgm:cxn modelId="{4A8034DB-2984-4ECE-B87C-768E96FC349D}" type="presParOf" srcId="{61C11F58-6EC9-4767-B2AC-4115999F3A70}" destId="{FB0A9532-F53B-40F1-AAF5-F0AE284B6FC7}" srcOrd="1" destOrd="0" presId="urn:microsoft.com/office/officeart/2005/8/layout/pyramid3"/>
    <dgm:cxn modelId="{3A625EC5-6A21-47E1-A69F-1576BB22FFFD}" type="presParOf" srcId="{104D3885-6CE2-4227-94F7-B8E2739230F6}" destId="{CC90B559-ECC1-4A22-9640-65CF83298582}" srcOrd="3" destOrd="0" presId="urn:microsoft.com/office/officeart/2005/8/layout/pyramid3"/>
    <dgm:cxn modelId="{1A4FEAE5-1B42-421E-9DA0-0808A8DFF9BC}" type="presParOf" srcId="{CC90B559-ECC1-4A22-9640-65CF83298582}" destId="{13C274CB-0BA0-4188-9B8F-AEE0BCD278B2}" srcOrd="0" destOrd="0" presId="urn:microsoft.com/office/officeart/2005/8/layout/pyramid3"/>
    <dgm:cxn modelId="{EBA842AC-D4E3-4FE3-95B6-32D803B6A1C7}" type="presParOf" srcId="{CC90B559-ECC1-4A22-9640-65CF83298582}" destId="{1951684D-F28E-4660-BFAC-4A68A43767F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22B28-C6AA-401A-BFF9-3F823D8A3F49}">
      <dsp:nvSpPr>
        <dsp:cNvPr id="0" name=""/>
        <dsp:cNvSpPr/>
      </dsp:nvSpPr>
      <dsp:spPr>
        <a:xfrm rot="10800000">
          <a:off x="0" y="200355"/>
          <a:ext cx="7951490" cy="617058"/>
        </a:xfrm>
        <a:prstGeom prst="trapezoid">
          <a:avLst>
            <a:gd name="adj" fmla="val 79443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Mobilität, Aktivität, eigenes Engagement </a:t>
          </a:r>
          <a:br>
            <a:rPr lang="de-DE" sz="1600" kern="1200" dirty="0" smtClean="0"/>
          </a:br>
          <a:r>
            <a:rPr lang="de-DE" sz="1600" kern="1200" dirty="0" smtClean="0"/>
            <a:t>Bildung und kultureller Hintergrund bestimmen den Lebensraum</a:t>
          </a:r>
          <a:endParaRPr lang="de-CH" sz="1600" kern="1200" dirty="0"/>
        </a:p>
      </dsp:txBody>
      <dsp:txXfrm rot="-10800000">
        <a:off x="1391510" y="200355"/>
        <a:ext cx="5168468" cy="617058"/>
      </dsp:txXfrm>
    </dsp:sp>
    <dsp:sp modelId="{1A262CF2-3E0C-4861-A627-5B1DA6341694}">
      <dsp:nvSpPr>
        <dsp:cNvPr id="0" name=""/>
        <dsp:cNvSpPr/>
      </dsp:nvSpPr>
      <dsp:spPr>
        <a:xfrm rot="10800000">
          <a:off x="651386" y="1003719"/>
          <a:ext cx="6609092" cy="852221"/>
        </a:xfrm>
        <a:prstGeom prst="trapezoid">
          <a:avLst>
            <a:gd name="adj" fmla="val 79443"/>
          </a:avLst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600" kern="1200" dirty="0" smtClean="0"/>
            <a:t>Rückzug;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600" kern="1200" dirty="0" smtClean="0"/>
            <a:t>aus eigener Initiative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600" kern="1200" dirty="0" smtClean="0"/>
            <a:t>unfreiwillig</a:t>
          </a:r>
          <a:endParaRPr lang="de-CH" sz="1600" kern="1200" dirty="0"/>
        </a:p>
      </dsp:txBody>
      <dsp:txXfrm rot="-10800000">
        <a:off x="1807977" y="1003719"/>
        <a:ext cx="4295910" cy="852221"/>
      </dsp:txXfrm>
    </dsp:sp>
    <dsp:sp modelId="{15D6DC98-25A4-42E8-8109-6B99D79A590E}">
      <dsp:nvSpPr>
        <dsp:cNvPr id="0" name=""/>
        <dsp:cNvSpPr/>
      </dsp:nvSpPr>
      <dsp:spPr>
        <a:xfrm rot="10800000">
          <a:off x="1361001" y="1969140"/>
          <a:ext cx="5129634" cy="499101"/>
        </a:xfrm>
        <a:prstGeom prst="trapezoid">
          <a:avLst>
            <a:gd name="adj" fmla="val 79443"/>
          </a:avLst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Gesundheitszustand, körperliche, geistige Flexibilität</a:t>
          </a:r>
          <a:endParaRPr lang="de-CH" sz="1600" kern="1200" dirty="0"/>
        </a:p>
      </dsp:txBody>
      <dsp:txXfrm rot="-10800000">
        <a:off x="2258687" y="1969140"/>
        <a:ext cx="3334262" cy="499101"/>
      </dsp:txXfrm>
    </dsp:sp>
    <dsp:sp modelId="{13C274CB-0BA0-4188-9B8F-AEE0BCD278B2}">
      <dsp:nvSpPr>
        <dsp:cNvPr id="0" name=""/>
        <dsp:cNvSpPr/>
      </dsp:nvSpPr>
      <dsp:spPr>
        <a:xfrm rot="10800000">
          <a:off x="1833657" y="2611790"/>
          <a:ext cx="4238086" cy="1218452"/>
        </a:xfrm>
        <a:prstGeom prst="trapezoid">
          <a:avLst>
            <a:gd name="adj" fmla="val 79443"/>
          </a:avLst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Sicherheit,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 Vereinsamung</a:t>
          </a:r>
          <a:endParaRPr lang="de-CH" sz="1600" kern="1200" dirty="0"/>
        </a:p>
      </dsp:txBody>
      <dsp:txXfrm rot="-10800000">
        <a:off x="1833657" y="2611790"/>
        <a:ext cx="4238086" cy="1218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15035" y="201705"/>
            <a:ext cx="9144000" cy="1250577"/>
          </a:xfrm>
        </p:spPr>
        <p:txBody>
          <a:bodyPr anchor="b">
            <a:normAutofit/>
          </a:bodyPr>
          <a:lstStyle>
            <a:lvl1pPr algn="r">
              <a:defRPr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936376"/>
            <a:ext cx="9144000" cy="33214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2.12.2019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553200" y="6356350"/>
            <a:ext cx="4114800" cy="365125"/>
          </a:xfrm>
        </p:spPr>
        <p:txBody>
          <a:bodyPr/>
          <a:lstStyle/>
          <a:p>
            <a:pPr algn="r"/>
            <a:r>
              <a:rPr lang="de-DE" dirty="0" err="1" smtClean="0"/>
              <a:t>netzwerk</a:t>
            </a:r>
            <a:r>
              <a:rPr lang="de-DE" dirty="0" smtClean="0"/>
              <a:t> alter </a:t>
            </a:r>
            <a:r>
              <a:rPr lang="de-DE" dirty="0" err="1" smtClean="0"/>
              <a:t>luzern</a:t>
            </a:r>
            <a:endParaRPr lang="de-CH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1524000" y="1452282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1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89" y="344393"/>
            <a:ext cx="2120152" cy="76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82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14D-3B1A-4AEE-916D-23D437E9BE44}" type="datetimeFigureOut">
              <a:rPr lang="de-CH" smtClean="0"/>
              <a:t>29.11.2019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0D9-5DB3-4BA1-9FEB-2B76F21C73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47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14D-3B1A-4AEE-916D-23D437E9BE44}" type="datetimeFigureOut">
              <a:rPr lang="de-CH" smtClean="0"/>
              <a:t>29.11.2019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0D9-5DB3-4BA1-9FEB-2B76F21C73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013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14D-3B1A-4AEE-916D-23D437E9BE44}" type="datetimeFigureOut">
              <a:rPr lang="de-CH" smtClean="0"/>
              <a:t>29.11.2019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0D9-5DB3-4BA1-9FEB-2B76F21C73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645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14D-3B1A-4AEE-916D-23D437E9BE44}" type="datetimeFigureOut">
              <a:rPr lang="de-CH" smtClean="0"/>
              <a:t>29.11.2019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0D9-5DB3-4BA1-9FEB-2B76F21C73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954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14D-3B1A-4AEE-916D-23D437E9BE44}" type="datetimeFigureOut">
              <a:rPr lang="de-CH" smtClean="0"/>
              <a:t>29.11.2019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0D9-5DB3-4BA1-9FEB-2B76F21C73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224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14D-3B1A-4AEE-916D-23D437E9BE44}" type="datetimeFigureOut">
              <a:rPr lang="de-CH" smtClean="0"/>
              <a:t>29.11.2019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0D9-5DB3-4BA1-9FEB-2B76F21C73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43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14D-3B1A-4AEE-916D-23D437E9BE44}" type="datetimeFigureOut">
              <a:rPr lang="de-CH" smtClean="0"/>
              <a:t>29.11.2019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0D9-5DB3-4BA1-9FEB-2B76F21C73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488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14D-3B1A-4AEE-916D-23D437E9BE44}" type="datetimeFigureOut">
              <a:rPr lang="de-CH" smtClean="0"/>
              <a:t>29.11.2019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0D9-5DB3-4BA1-9FEB-2B76F21C73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17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14D-3B1A-4AEE-916D-23D437E9BE44}" type="datetimeFigureOut">
              <a:rPr lang="de-CH" smtClean="0"/>
              <a:t>29.11.2019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0D9-5DB3-4BA1-9FEB-2B76F21C73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126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114D-3B1A-4AEE-916D-23D437E9BE44}" type="datetimeFigureOut">
              <a:rPr lang="de-CH" smtClean="0"/>
              <a:t>29.11.2019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20D9-5DB3-4BA1-9FEB-2B76F21C73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75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114D-3B1A-4AEE-916D-23D437E9BE44}" type="datetimeFigureOut">
              <a:rPr lang="de-CH" smtClean="0"/>
              <a:t>29.11.2019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20D9-5DB3-4BA1-9FEB-2B76F21C73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84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\\stadtluzern.ch\Departments$\AGES\7%20Vernetzung\Netzwerk%20Alter%20Luzern\2019-12-02\Pr&#228;sentationen\Netzwerk%20Alter%20Luzern%202019-12-02.pptx#-1,7,Soziale Teilhab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 der </a:t>
            </a:r>
            <a:r>
              <a:rPr lang="de-DE" dirty="0"/>
              <a:t>G</a:t>
            </a:r>
            <a:r>
              <a:rPr lang="de-DE" dirty="0" smtClean="0"/>
              <a:t>emeinschaft daheim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6169"/>
          <a:stretch/>
        </p:blipFill>
        <p:spPr>
          <a:xfrm rot="16200000">
            <a:off x="1533283" y="1737294"/>
            <a:ext cx="4747614" cy="47841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299145" y="2239505"/>
            <a:ext cx="54330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der Beziehungen</a:t>
            </a:r>
          </a:p>
          <a:p>
            <a:endParaRPr lang="de-DE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Erhalt der Eigenständigkeit</a:t>
            </a:r>
          </a:p>
          <a:p>
            <a:endPara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Lebensqualität und Autonomie</a:t>
            </a:r>
          </a:p>
          <a:p>
            <a:endParaRPr lang="de-DE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Daheim sein, so wie ich bin</a:t>
            </a:r>
          </a:p>
          <a:p>
            <a:endParaRPr lang="de-CH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/>
              <a:t>M</a:t>
            </a:r>
            <a:r>
              <a:rPr lang="de-DE" dirty="0" smtClean="0"/>
              <a:t>enschen im Elisabethenheim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0" y="1936376"/>
            <a:ext cx="5422710" cy="464123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k</a:t>
            </a:r>
            <a:r>
              <a:rPr lang="de-DE" dirty="0" smtClean="0">
                <a:solidFill>
                  <a:srgbClr val="002060"/>
                </a:solidFill>
              </a:rPr>
              <a:t>ommen unfreiwillig ins Haus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s</a:t>
            </a:r>
            <a:r>
              <a:rPr lang="de-DE" dirty="0" smtClean="0">
                <a:solidFill>
                  <a:srgbClr val="002060"/>
                </a:solidFill>
              </a:rPr>
              <a:t>ind meist multimorbide und auf unterschiedlichste Unterstützung angewiesen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</a:rPr>
              <a:t>befinden sich meist im letzten Lebensabschnitt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r</a:t>
            </a:r>
            <a:r>
              <a:rPr lang="de-DE" dirty="0" smtClean="0">
                <a:solidFill>
                  <a:srgbClr val="002060"/>
                </a:solidFill>
              </a:rPr>
              <a:t>und 30% der Bewohnenden ohne Angehörige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s</a:t>
            </a:r>
            <a:r>
              <a:rPr lang="de-DE" dirty="0" smtClean="0">
                <a:solidFill>
                  <a:srgbClr val="002060"/>
                </a:solidFill>
              </a:rPr>
              <a:t>ind im Alter zwischen 62 und 103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k</a:t>
            </a:r>
            <a:r>
              <a:rPr lang="de-DE" dirty="0" smtClean="0">
                <a:solidFill>
                  <a:srgbClr val="002060"/>
                </a:solidFill>
              </a:rPr>
              <a:t>ommen aus  verschiedensten Sprachregionen und Kulturen</a:t>
            </a:r>
          </a:p>
          <a:p>
            <a:pPr algn="l"/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11542"/>
          <a:stretch/>
        </p:blipFill>
        <p:spPr>
          <a:xfrm rot="16200000">
            <a:off x="1270955" y="2189422"/>
            <a:ext cx="4641230" cy="41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Lebensraum Heim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936376"/>
            <a:ext cx="9144000" cy="3818038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002060"/>
                </a:solidFill>
              </a:rPr>
              <a:t>Für Menschen mit</a:t>
            </a:r>
          </a:p>
          <a:p>
            <a:r>
              <a:rPr lang="de-CH" dirty="0" smtClean="0">
                <a:solidFill>
                  <a:srgbClr val="002060"/>
                </a:solidFill>
              </a:rPr>
              <a:t> eingeschränkter</a:t>
            </a:r>
            <a:r>
              <a:rPr lang="de-CH" dirty="0">
                <a:solidFill>
                  <a:srgbClr val="002060"/>
                </a:solidFill>
              </a:rPr>
              <a:t> </a:t>
            </a:r>
            <a:r>
              <a:rPr lang="de-CH" dirty="0" smtClean="0">
                <a:solidFill>
                  <a:srgbClr val="002060"/>
                </a:solidFill>
              </a:rPr>
              <a:t>Autonomie </a:t>
            </a:r>
            <a:r>
              <a:rPr lang="de-CH" dirty="0">
                <a:solidFill>
                  <a:srgbClr val="002060"/>
                </a:solidFill>
              </a:rPr>
              <a:t>und </a:t>
            </a:r>
            <a:r>
              <a:rPr lang="de-CH" dirty="0" smtClean="0">
                <a:solidFill>
                  <a:srgbClr val="002060"/>
                </a:solidFill>
              </a:rPr>
              <a:t>Mobilität in </a:t>
            </a:r>
          </a:p>
          <a:p>
            <a:r>
              <a:rPr lang="de-CH" dirty="0" smtClean="0">
                <a:solidFill>
                  <a:srgbClr val="002060"/>
                </a:solidFill>
              </a:rPr>
              <a:t>einer schwierigen </a:t>
            </a:r>
            <a:r>
              <a:rPr lang="de-CH" dirty="0">
                <a:solidFill>
                  <a:srgbClr val="002060"/>
                </a:solidFill>
              </a:rPr>
              <a:t>L</a:t>
            </a:r>
            <a:r>
              <a:rPr lang="de-CH" dirty="0" smtClean="0">
                <a:solidFill>
                  <a:srgbClr val="002060"/>
                </a:solidFill>
              </a:rPr>
              <a:t>ebensphase</a:t>
            </a:r>
            <a:endParaRPr lang="de-CH" dirty="0">
              <a:solidFill>
                <a:srgbClr val="002060"/>
              </a:solidFill>
            </a:endParaRPr>
          </a:p>
          <a:p>
            <a:r>
              <a:rPr lang="de-CH" dirty="0" smtClean="0">
                <a:solidFill>
                  <a:srgbClr val="002060"/>
                </a:solidFill>
              </a:rPr>
              <a:t>situationsgerechte </a:t>
            </a:r>
            <a:r>
              <a:rPr lang="de-CH" dirty="0">
                <a:solidFill>
                  <a:srgbClr val="002060"/>
                </a:solidFill>
              </a:rPr>
              <a:t>und</a:t>
            </a:r>
          </a:p>
          <a:p>
            <a:r>
              <a:rPr lang="de-CH" dirty="0">
                <a:solidFill>
                  <a:srgbClr val="002060"/>
                </a:solidFill>
              </a:rPr>
              <a:t>niederschwellige Angebote </a:t>
            </a:r>
            <a:r>
              <a:rPr lang="de-CH" dirty="0" smtClean="0">
                <a:solidFill>
                  <a:srgbClr val="002060"/>
                </a:solidFill>
              </a:rPr>
              <a:t>entwickeln</a:t>
            </a:r>
          </a:p>
          <a:p>
            <a:r>
              <a:rPr lang="de-DE" dirty="0">
                <a:solidFill>
                  <a:srgbClr val="002060"/>
                </a:solidFill>
              </a:rPr>
              <a:t>b</a:t>
            </a:r>
            <a:r>
              <a:rPr lang="de-DE" dirty="0" smtClean="0">
                <a:solidFill>
                  <a:srgbClr val="002060"/>
                </a:solidFill>
              </a:rPr>
              <a:t>edeutet </a:t>
            </a:r>
          </a:p>
          <a:p>
            <a:r>
              <a:rPr lang="de-DE" sz="4000" dirty="0" smtClean="0">
                <a:solidFill>
                  <a:srgbClr val="002060"/>
                </a:solidFill>
              </a:rPr>
              <a:t>Lebensqualität ermöglichen</a:t>
            </a:r>
            <a:endParaRPr lang="de-CH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Soziale Teilhabe im Heim</a:t>
            </a:r>
            <a:endParaRPr lang="de-CH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172456799"/>
              </p:ext>
            </p:extLst>
          </p:nvPr>
        </p:nvGraphicFramePr>
        <p:xfrm>
          <a:off x="2371242" y="1573078"/>
          <a:ext cx="7951490" cy="500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522424" y="5517396"/>
            <a:ext cx="712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002060"/>
                </a:solidFill>
              </a:rPr>
              <a:t>Lebensqualität auf Basis der Biographie</a:t>
            </a:r>
            <a:endParaRPr lang="de-CH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Den Menschen </a:t>
            </a:r>
            <a:r>
              <a:rPr lang="de-DE" dirty="0"/>
              <a:t>k</a:t>
            </a:r>
            <a:r>
              <a:rPr lang="de-DE" dirty="0" smtClean="0"/>
              <a:t>ennen lernen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Der Bewohnende bestimmt die Teilnahme am „gemeinsamen Sein“  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12883" r="2260" b="8248"/>
          <a:stretch/>
        </p:blipFill>
        <p:spPr>
          <a:xfrm>
            <a:off x="1115158" y="2469747"/>
            <a:ext cx="6219092" cy="392844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28" y="2485513"/>
            <a:ext cx="5028403" cy="39284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6" r="16837"/>
          <a:stretch/>
        </p:blipFill>
        <p:spPr>
          <a:xfrm rot="5400000">
            <a:off x="6756118" y="2782669"/>
            <a:ext cx="392882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Lebensqualität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</a:t>
            </a:r>
            <a:r>
              <a:rPr lang="de-DE" dirty="0" smtClean="0"/>
              <a:t>it einem Lächeln im </a:t>
            </a:r>
            <a:r>
              <a:rPr lang="de-DE" dirty="0"/>
              <a:t>G</a:t>
            </a:r>
            <a:r>
              <a:rPr lang="de-DE" dirty="0" smtClean="0"/>
              <a:t>esicht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4859" r="339" b="24407"/>
          <a:stretch/>
        </p:blipFill>
        <p:spPr>
          <a:xfrm>
            <a:off x="1515035" y="2384200"/>
            <a:ext cx="7114147" cy="410583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8" r="31502" b="8827"/>
          <a:stretch/>
        </p:blipFill>
        <p:spPr>
          <a:xfrm>
            <a:off x="5936799" y="2384200"/>
            <a:ext cx="4212808" cy="42628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9040" r="6751"/>
          <a:stretch/>
        </p:blipFill>
        <p:spPr>
          <a:xfrm>
            <a:off x="1524000" y="2384200"/>
            <a:ext cx="4412799" cy="42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Herausforderungen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69284" y="2493502"/>
            <a:ext cx="9144000" cy="1870996"/>
          </a:xfrm>
        </p:spPr>
        <p:txBody>
          <a:bodyPr/>
          <a:lstStyle/>
          <a:p>
            <a:endParaRPr lang="de-DE" dirty="0" smtClean="0">
              <a:solidFill>
                <a:srgbClr val="002060"/>
              </a:solidFill>
            </a:endParaRPr>
          </a:p>
          <a:p>
            <a:r>
              <a:rPr lang="de-DE" dirty="0" smtClean="0">
                <a:solidFill>
                  <a:srgbClr val="002060"/>
                </a:solidFill>
              </a:rPr>
              <a:t>Focus auf den Menschen mit all seinen Ressourcen,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Individualität, Biographie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Bedürfnisse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4" name="Rechteck 3">
            <a:hlinkClick r:id="rId2" action="ppaction://hlinkpres?slideindex=7&amp;slidetitle=Soziale Teilhabe"/>
          </p:cNvPr>
          <p:cNvSpPr/>
          <p:nvPr/>
        </p:nvSpPr>
        <p:spPr>
          <a:xfrm>
            <a:off x="0" y="94891"/>
            <a:ext cx="12192000" cy="6650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46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Breitbild</PresentationFormat>
  <Paragraphs>42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 der Gemeinschaft daheim</vt:lpstr>
      <vt:lpstr>Die Menschen im Elisabethenheim</vt:lpstr>
      <vt:lpstr>Lebensraum Heim</vt:lpstr>
      <vt:lpstr>Soziale Teilhabe im Heim</vt:lpstr>
      <vt:lpstr>Den Menschen kennen lernen</vt:lpstr>
      <vt:lpstr>Lebensqualität</vt:lpstr>
      <vt:lpstr>Herausforderungen</vt:lpstr>
    </vt:vector>
  </TitlesOfParts>
  <Company>Turnkey Services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Hedy Gadient</dc:creator>
  <cp:lastModifiedBy>Hendry Paolo</cp:lastModifiedBy>
  <cp:revision>32</cp:revision>
  <dcterms:created xsi:type="dcterms:W3CDTF">2019-11-24T15:06:09Z</dcterms:created>
  <dcterms:modified xsi:type="dcterms:W3CDTF">2019-11-29T13:28:48Z</dcterms:modified>
</cp:coreProperties>
</file>